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314" r:id="rId3"/>
    <p:sldId id="2315" r:id="rId5"/>
    <p:sldId id="2339" r:id="rId6"/>
    <p:sldId id="2316" r:id="rId7"/>
    <p:sldId id="1928" r:id="rId8"/>
    <p:sldId id="2522" r:id="rId9"/>
    <p:sldId id="2523" r:id="rId10"/>
    <p:sldId id="2357" r:id="rId11"/>
    <p:sldId id="2387" r:id="rId12"/>
    <p:sldId id="2464" r:id="rId13"/>
    <p:sldId id="2525" r:id="rId14"/>
    <p:sldId id="2526" r:id="rId15"/>
    <p:sldId id="2527" r:id="rId16"/>
    <p:sldId id="2528" r:id="rId17"/>
    <p:sldId id="2346" r:id="rId18"/>
    <p:sldId id="2529" r:id="rId19"/>
    <p:sldId id="2530" r:id="rId20"/>
    <p:sldId id="2531" r:id="rId21"/>
    <p:sldId id="2532" r:id="rId22"/>
    <p:sldId id="2533" r:id="rId23"/>
    <p:sldId id="1014" r:id="rId24"/>
    <p:sldId id="2534" r:id="rId25"/>
    <p:sldId id="2351" r:id="rId26"/>
    <p:sldId id="1489" r:id="rId27"/>
    <p:sldId id="2537" r:id="rId28"/>
    <p:sldId id="2524" r:id="rId29"/>
    <p:sldId id="2539" r:id="rId30"/>
    <p:sldId id="2540" r:id="rId31"/>
    <p:sldId id="2313" r:id="rId32"/>
    <p:sldId id="2541" r:id="rId33"/>
    <p:sldId id="2542" r:id="rId34"/>
    <p:sldId id="2538" r:id="rId35"/>
    <p:sldId id="2344" r:id="rId36"/>
    <p:sldId id="2465" r:id="rId37"/>
    <p:sldId id="2340" r:id="rId38"/>
    <p:sldId id="2341" r:id="rId39"/>
    <p:sldId id="311" r:id="rId40"/>
    <p:sldId id="2350" r:id="rId41"/>
    <p:sldId id="2345" r:id="rId42"/>
    <p:sldId id="2535" r:id="rId43"/>
    <p:sldId id="2388" r:id="rId44"/>
    <p:sldId id="2543" r:id="rId45"/>
    <p:sldId id="2544" r:id="rId46"/>
    <p:sldId id="2545" r:id="rId47"/>
    <p:sldId id="2546" r:id="rId48"/>
    <p:sldId id="2547" r:id="rId49"/>
    <p:sldId id="2548" r:id="rId50"/>
    <p:sldId id="728" r:id="rId51"/>
    <p:sldId id="2360" r:id="rId52"/>
    <p:sldId id="2359" r:id="rId53"/>
    <p:sldId id="2390" r:id="rId54"/>
    <p:sldId id="2320" r:id="rId55"/>
  </p:sldIdLst>
  <p:sldSz cx="12192000" cy="6858000"/>
  <p:notesSz cx="6858000" cy="9144000"/>
  <p:custDataLst>
    <p:tags r:id="rId5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8F62"/>
    <a:srgbClr val="DC7240"/>
    <a:srgbClr val="DEAF81"/>
    <a:srgbClr val="F4F1E0"/>
    <a:srgbClr val="36AFCE"/>
    <a:srgbClr val="F19D19"/>
    <a:srgbClr val="8BC145"/>
    <a:srgbClr val="B74919"/>
    <a:srgbClr val="9C45C5"/>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8"/>
    <p:restoredTop sz="94626"/>
  </p:normalViewPr>
  <p:slideViewPr>
    <p:cSldViewPr snapToGrid="0">
      <p:cViewPr varScale="1">
        <p:scale>
          <a:sx n="79" d="100"/>
          <a:sy n="79" d="100"/>
        </p:scale>
        <p:origin x="54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8.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33F80-539D-4707-9841-183974CC1F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A775D-D46C-46CC-AD07-85213D52E0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38" name="Group 5"/>
          <p:cNvGrpSpPr/>
          <p:nvPr userDrawn="1"/>
        </p:nvGrpSpPr>
        <p:grpSpPr>
          <a:xfrm>
            <a:off x="0" y="3175"/>
            <a:ext cx="12192000" cy="6854825"/>
            <a:chOff x="0" y="3175"/>
            <a:chExt cx="12192000" cy="6854825"/>
          </a:xfrm>
        </p:grpSpPr>
        <p:sp>
          <p:nvSpPr>
            <p:cNvPr id="39"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9" name="Freeform 9"/>
          <p:cNvSpPr/>
          <p:nvPr/>
        </p:nvSpPr>
        <p:spPr bwMode="auto">
          <a:xfrm>
            <a:off x="5475605" y="3175"/>
            <a:ext cx="6716395"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7" name="Date Placeholder 6"/>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Date Placeholder 2"/>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FE5F2F-2341-4894-9DB8-674B4B2A6DE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2.png"/><Relationship Id="rId2" Type="http://schemas.microsoft.com/office/2007/relationships/hdphoto" Target="../media/image10.wdp"/><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emf"/><Relationship Id="rId1" Type="http://schemas.openxmlformats.org/officeDocument/2006/relationships/image" Target="../media/image11.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15.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697492"/>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450576"/>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080130"/>
            <a:ext cx="5690172" cy="1014730"/>
          </a:xfrm>
          <a:prstGeom prst="rect">
            <a:avLst/>
          </a:prstGeom>
        </p:spPr>
        <p:txBody>
          <a:bodyPr wrap="square">
            <a:spAutoFit/>
          </a:bodyPr>
          <a:lstStyle/>
          <a:p>
            <a:pPr algn="l"/>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新编大学生</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157349"/>
            <a:ext cx="6537168" cy="58356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创新创业教育</a:t>
            </a:r>
            <a:endPar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40255" y="4131310"/>
            <a:ext cx="6395720"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本书兼顾了传统教材的系统性和理论性，还创新构建了“创新”“创业”和“创业计划实施”三个模块的立体化阅读学习平台，如大量采用了“二维码链接”形式，拓展了相关知识点的学习。</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创业机会的来源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2540000" cy="368300"/>
          </a:xfrm>
          <a:prstGeom prst="rect">
            <a:avLst/>
          </a:prstGeom>
          <a:noFill/>
        </p:spPr>
        <p:txBody>
          <a:bodyPr wrap="square" rtlCol="0" anchor="t">
            <a:spAutoFit/>
          </a:bodyPr>
          <a:p>
            <a:r>
              <a:rPr lang="zh-CN" altLang="en-US"/>
              <a:t>（一）问题</a:t>
            </a:r>
            <a:endParaRPr lang="zh-CN" altLang="en-US"/>
          </a:p>
        </p:txBody>
      </p:sp>
      <p:sp>
        <p:nvSpPr>
          <p:cNvPr id="3" name="文本框 2"/>
          <p:cNvSpPr txBox="1"/>
          <p:nvPr/>
        </p:nvSpPr>
        <p:spPr>
          <a:xfrm>
            <a:off x="1016000" y="2908618"/>
            <a:ext cx="10159365" cy="1753235"/>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创业的根本目的是满足顾客需求。而顾客需求在没有满足前就是问题。寻找创业机会的一个重要途径是善于去发现和体会自己与他人在需求方面的问题或生活中的难处。比如，上海有一位大学毕业生发现远在郊区的本校师生往返市区交通十分不便，创办了一家客运公司，就是把问题转化为创业机会的成功案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创业机会的来源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2540000" cy="368300"/>
          </a:xfrm>
          <a:prstGeom prst="rect">
            <a:avLst/>
          </a:prstGeom>
          <a:noFill/>
        </p:spPr>
        <p:txBody>
          <a:bodyPr wrap="square" rtlCol="0" anchor="t">
            <a:spAutoFit/>
          </a:bodyPr>
          <a:p>
            <a:r>
              <a:rPr lang="zh-CN" altLang="en-US"/>
              <a:t>（二）变化</a:t>
            </a:r>
            <a:endParaRPr lang="zh-CN" altLang="en-US"/>
          </a:p>
        </p:txBody>
      </p:sp>
      <p:sp>
        <p:nvSpPr>
          <p:cNvPr id="3" name="文本框 2"/>
          <p:cNvSpPr txBox="1"/>
          <p:nvPr/>
        </p:nvSpPr>
        <p:spPr>
          <a:xfrm>
            <a:off x="1016000" y="2493011"/>
            <a:ext cx="10159365" cy="2584450"/>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创业的机会大都产生于不断变化的市场环境，环境变化了，市场需求、市场结构必然发生变化。著名管理大师彼得·德鲁克将创业者定义为那些能“寻找变化，并积极反应，把它当作机会充分利用起来的人”。这种变化主要来自于产业结构的变动、消费结构升级、城市化加速、人口思想观念的变化、政府政策的变化、人口结构的变化、居民收入水平提高、全球化趋势等诸方面。比如居民收入水平提高，私人轿车的拥有量将不断增加，这就会派生出汽车销售、修理、配件、清洁、装潢、二手车交易、陪驾等诸多创业机会。</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创业机会的来源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2540000" cy="368300"/>
          </a:xfrm>
          <a:prstGeom prst="rect">
            <a:avLst/>
          </a:prstGeom>
          <a:noFill/>
        </p:spPr>
        <p:txBody>
          <a:bodyPr wrap="square" rtlCol="0" anchor="t">
            <a:spAutoFit/>
          </a:bodyPr>
          <a:p>
            <a:r>
              <a:rPr lang="zh-CN" altLang="en-US"/>
              <a:t>（三）创造发明</a:t>
            </a:r>
            <a:endParaRPr lang="zh-CN" altLang="en-US"/>
          </a:p>
        </p:txBody>
      </p:sp>
      <p:sp>
        <p:nvSpPr>
          <p:cNvPr id="3" name="文本框 2"/>
          <p:cNvSpPr txBox="1"/>
          <p:nvPr/>
        </p:nvSpPr>
        <p:spPr>
          <a:xfrm>
            <a:off x="1016000" y="3116263"/>
            <a:ext cx="10159365" cy="1337945"/>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创造发明提供了新产品、新服务，更好地满足顾客需求，同时也带来了创业机会。比如随着电脑的诞生，电脑维修、软件开发、电脑操作的培训、图文制作、信息服务、网上开店等创业机会随之而来，即使你不发明新的东西，你也能成为销售和推广新产品的人，从而给你带来商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创业机会的来源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2540000" cy="368300"/>
          </a:xfrm>
          <a:prstGeom prst="rect">
            <a:avLst/>
          </a:prstGeom>
          <a:noFill/>
        </p:spPr>
        <p:txBody>
          <a:bodyPr wrap="square" rtlCol="0" anchor="t">
            <a:spAutoFit/>
          </a:bodyPr>
          <a:p>
            <a:r>
              <a:rPr lang="zh-CN" altLang="en-US"/>
              <a:t>（四）竞争</a:t>
            </a:r>
            <a:endParaRPr lang="zh-CN" altLang="en-US"/>
          </a:p>
        </p:txBody>
      </p:sp>
      <p:sp>
        <p:nvSpPr>
          <p:cNvPr id="3" name="文本框 2"/>
          <p:cNvSpPr txBox="1"/>
          <p:nvPr/>
        </p:nvSpPr>
        <p:spPr>
          <a:xfrm>
            <a:off x="1016000" y="3324226"/>
            <a:ext cx="10159365" cy="922020"/>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如果你能弥补竞争对手的缺陷和不足，这也将成为你的创业机会。看看你周围的公司，你能比他们更快、更可靠、更便宜地提供产品或服务吗？你能做得更好吗？若能，你也许就找到了机会。</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创业机会的来源</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4636770" cy="368300"/>
          </a:xfrm>
          <a:prstGeom prst="rect">
            <a:avLst/>
          </a:prstGeom>
          <a:noFill/>
        </p:spPr>
        <p:txBody>
          <a:bodyPr wrap="square" rtlCol="0" anchor="t">
            <a:spAutoFit/>
          </a:bodyPr>
          <a:p>
            <a:r>
              <a:rPr lang="zh-CN" altLang="en-US"/>
              <a:t>（五）新知识、新技术的产生</a:t>
            </a:r>
            <a:endParaRPr lang="zh-CN" altLang="en-US"/>
          </a:p>
        </p:txBody>
      </p:sp>
      <p:sp>
        <p:nvSpPr>
          <p:cNvPr id="3" name="文本框 2"/>
          <p:cNvSpPr txBox="1"/>
          <p:nvPr/>
        </p:nvSpPr>
        <p:spPr>
          <a:xfrm>
            <a:off x="1016000" y="3324226"/>
            <a:ext cx="10159365" cy="922020"/>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例如，随着健康知识的普及和技术的进步，围绕“水”就带来了许多创业机会，上海就有不少创业者加盟“都市清泉”而走上了创业之路。</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42060" y="1703070"/>
            <a:ext cx="5594985" cy="34518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7"/>
          <p:cNvSpPr txBox="1"/>
          <p:nvPr/>
        </p:nvSpPr>
        <p:spPr>
          <a:xfrm>
            <a:off x="1094105" y="40449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创业机会识别与评估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6967855" y="1703070"/>
            <a:ext cx="4135755" cy="345122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1"/>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636395" y="2345690"/>
            <a:ext cx="4806315" cy="2167255"/>
          </a:xfrm>
          <a:prstGeom prst="rect">
            <a:avLst/>
          </a:prstGeom>
          <a:noFill/>
        </p:spPr>
        <p:txBody>
          <a:bodyPr wrap="square" lIns="91423" tIns="45712" rIns="91423" bIns="45712" rtlCol="0">
            <a:spAutoFit/>
          </a:bodyPr>
          <a:lstStyle/>
          <a:p>
            <a:pPr lvl="0" defTabSz="1217930">
              <a:lnSpc>
                <a:spcPct val="150000"/>
              </a:lnSpc>
              <a:defRPr/>
            </a:pPr>
            <a:r>
              <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创业机会识别是创业领域的关键问题之一。从创业过程角度来说，它是创业的起点。创业过程就是围绕着机会进行识别、开发、利用的过程。识别正确的创业机会是创业者应当具备的重要技能。</a:t>
            </a:r>
            <a:endParaRPr lang="zh-CN" altLang="en-US"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创业机会的识别</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4636770" cy="368300"/>
          </a:xfrm>
          <a:prstGeom prst="rect">
            <a:avLst/>
          </a:prstGeom>
          <a:noFill/>
        </p:spPr>
        <p:txBody>
          <a:bodyPr wrap="square" rtlCol="0" anchor="t">
            <a:spAutoFit/>
          </a:bodyPr>
          <a:p>
            <a:r>
              <a:rPr lang="zh-CN" altLang="en-US"/>
              <a:t>（一）寻找创业机会</a:t>
            </a:r>
            <a:endParaRPr lang="zh-CN" altLang="en-US"/>
          </a:p>
        </p:txBody>
      </p:sp>
      <p:sp>
        <p:nvSpPr>
          <p:cNvPr id="3" name="文本框 2"/>
          <p:cNvSpPr txBox="1"/>
          <p:nvPr/>
        </p:nvSpPr>
        <p:spPr>
          <a:xfrm>
            <a:off x="895350" y="2285683"/>
            <a:ext cx="10401300" cy="2999740"/>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创业机会以不同形式出现。虽然以前的研究中，焦点多集中在产品的市场机会上，但是在生产要素市场上也存在机会，如新的原材料的发现等。许多好的商业机会并不是突然出现的，而是对于“一个有准备的头脑”的一种“回报”。在机会识别阶段，创业者需要弄清楚机会在哪里和怎样去寻找机会。</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现有的市场机会。对创业者来说，在现有的市场中发现创业机会，是很自然和较经济的选择。一方面，它与我们的生活息息相关，能真实地感觉到市场机会的存在；另一方面，由于总有尚未全部满足的需求，在现有市场中创业，能减少机会的搜寻成本，降低创业风险，有利于成功创业。现有的创业机会存在于：不完全竞争下的市场空隙、规模经济下的市场空间、企业集群下的市场空缺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47218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创业机会的识别</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4636770" cy="368300"/>
          </a:xfrm>
          <a:prstGeom prst="rect">
            <a:avLst/>
          </a:prstGeom>
          <a:noFill/>
        </p:spPr>
        <p:txBody>
          <a:bodyPr wrap="square" rtlCol="0" anchor="t">
            <a:spAutoFit/>
          </a:bodyPr>
          <a:p>
            <a:r>
              <a:rPr lang="zh-CN" altLang="en-US"/>
              <a:t>（二）成功的创业机会识别所需的条件</a:t>
            </a:r>
            <a:endParaRPr lang="zh-CN" altLang="en-US"/>
          </a:p>
        </p:txBody>
      </p:sp>
      <p:sp>
        <p:nvSpPr>
          <p:cNvPr id="3" name="文本框 2"/>
          <p:cNvSpPr txBox="1"/>
          <p:nvPr/>
        </p:nvSpPr>
        <p:spPr>
          <a:xfrm>
            <a:off x="895350" y="2701291"/>
            <a:ext cx="10401300" cy="2168525"/>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面对具有相同期望值的创业机会，并非所有潜在创业者都能把握。成功的机会识别是创业愿望、创业能力和创业环境等多因素综合作用的结果。</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首先，创业愿望是机会识别的前提。</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其次，创业能力是机会识别的基础。</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最后，创业环境的支持是机会识别的关键。</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89890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创业机会的识别</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4636770" cy="368300"/>
          </a:xfrm>
          <a:prstGeom prst="rect">
            <a:avLst/>
          </a:prstGeom>
          <a:noFill/>
        </p:spPr>
        <p:txBody>
          <a:bodyPr wrap="square" rtlCol="0" anchor="t">
            <a:spAutoFit/>
          </a:bodyPr>
          <a:p>
            <a:r>
              <a:rPr lang="zh-CN" altLang="en-US"/>
              <a:t>（三）影响创业机会识别的因素</a:t>
            </a:r>
            <a:endParaRPr lang="zh-CN" altLang="en-US"/>
          </a:p>
        </p:txBody>
      </p:sp>
      <p:sp>
        <p:nvSpPr>
          <p:cNvPr id="3" name="文本框 2"/>
          <p:cNvSpPr txBox="1"/>
          <p:nvPr/>
        </p:nvSpPr>
        <p:spPr>
          <a:xfrm>
            <a:off x="895350" y="2082801"/>
            <a:ext cx="10401300" cy="3830955"/>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1. 专业知识</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对专业知识了解的程度决定了个人对某一项目或创业机会了解的深入度或者理解角度，丰富的专业知识可以提高个人对机会的警觉性和敏感性，能第一时间“嗅出”机会的味道。</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2. 社会经验</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一个人的经历和阅历决定一个人对事物的判断能力，通常而言，社会经验和阅历较足的人，对于社会中出现的“问题”“变化”和“需求”了解的就更充分，因而对机会的识别也比常人更加敏感。</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3. 社会关系网络</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个人社会关系网络决定了一个人社交的宽度和广度，与社会经验雷同，社交网络决定一个人看待事物的角度和深度。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088390" y="379730"/>
            <a:ext cx="561848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创业机会识别的过程一般分为三个阶段。</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2"/>
          <p:cNvGrpSpPr/>
          <p:nvPr/>
        </p:nvGrpSpPr>
        <p:grpSpPr>
          <a:xfrm>
            <a:off x="4327387" y="1523098"/>
            <a:ext cx="3207026" cy="2910862"/>
            <a:chOff x="4492487" y="1700898"/>
            <a:chExt cx="3207026" cy="2910862"/>
          </a:xfrm>
        </p:grpSpPr>
        <p:sp>
          <p:nvSpPr>
            <p:cNvPr id="3" name="Freeform 5"/>
            <p:cNvSpPr>
              <a:spLocks noEditPoints="1"/>
            </p:cNvSpPr>
            <p:nvPr/>
          </p:nvSpPr>
          <p:spPr bwMode="auto">
            <a:xfrm>
              <a:off x="4523833" y="1794937"/>
              <a:ext cx="3175680" cy="2816823"/>
            </a:xfrm>
            <a:custGeom>
              <a:avLst/>
              <a:gdLst>
                <a:gd name="T0" fmla="*/ 802 w 1415"/>
                <a:gd name="T1" fmla="*/ 806 h 1255"/>
                <a:gd name="T2" fmla="*/ 600 w 1415"/>
                <a:gd name="T3" fmla="*/ 797 h 1255"/>
                <a:gd name="T4" fmla="*/ 507 w 1415"/>
                <a:gd name="T5" fmla="*/ 619 h 1255"/>
                <a:gd name="T6" fmla="*/ 615 w 1415"/>
                <a:gd name="T7" fmla="*/ 448 h 1255"/>
                <a:gd name="T8" fmla="*/ 817 w 1415"/>
                <a:gd name="T9" fmla="*/ 456 h 1255"/>
                <a:gd name="T10" fmla="*/ 910 w 1415"/>
                <a:gd name="T11" fmla="*/ 635 h 1255"/>
                <a:gd name="T12" fmla="*/ 802 w 1415"/>
                <a:gd name="T13" fmla="*/ 806 h 1255"/>
                <a:gd name="T14" fmla="*/ 383 w 1415"/>
                <a:gd name="T15" fmla="*/ 0 h 1255"/>
                <a:gd name="T16" fmla="*/ 383 w 1415"/>
                <a:gd name="T17" fmla="*/ 0 h 1255"/>
                <a:gd name="T18" fmla="*/ 382 w 1415"/>
                <a:gd name="T19" fmla="*/ 0 h 1255"/>
                <a:gd name="T20" fmla="*/ 378 w 1415"/>
                <a:gd name="T21" fmla="*/ 2 h 1255"/>
                <a:gd name="T22" fmla="*/ 377 w 1415"/>
                <a:gd name="T23" fmla="*/ 4 h 1255"/>
                <a:gd name="T24" fmla="*/ 2 w 1415"/>
                <a:gd name="T25" fmla="*/ 595 h 1255"/>
                <a:gd name="T26" fmla="*/ 2 w 1415"/>
                <a:gd name="T27" fmla="*/ 602 h 1255"/>
                <a:gd name="T28" fmla="*/ 2 w 1415"/>
                <a:gd name="T29" fmla="*/ 602 h 1255"/>
                <a:gd name="T30" fmla="*/ 326 w 1415"/>
                <a:gd name="T31" fmla="*/ 1222 h 1255"/>
                <a:gd name="T32" fmla="*/ 332 w 1415"/>
                <a:gd name="T33" fmla="*/ 1226 h 1255"/>
                <a:gd name="T34" fmla="*/ 332 w 1415"/>
                <a:gd name="T35" fmla="*/ 1226 h 1255"/>
                <a:gd name="T36" fmla="*/ 1032 w 1415"/>
                <a:gd name="T37" fmla="*/ 1255 h 1255"/>
                <a:gd name="T38" fmla="*/ 1032 w 1415"/>
                <a:gd name="T39" fmla="*/ 1255 h 1255"/>
                <a:gd name="T40" fmla="*/ 1038 w 1415"/>
                <a:gd name="T41" fmla="*/ 1252 h 1255"/>
                <a:gd name="T42" fmla="*/ 1413 w 1415"/>
                <a:gd name="T43" fmla="*/ 661 h 1255"/>
                <a:gd name="T44" fmla="*/ 1413 w 1415"/>
                <a:gd name="T45" fmla="*/ 654 h 1255"/>
                <a:gd name="T46" fmla="*/ 1089 w 1415"/>
                <a:gd name="T47" fmla="*/ 33 h 1255"/>
                <a:gd name="T48" fmla="*/ 1083 w 1415"/>
                <a:gd name="T49" fmla="*/ 29 h 1255"/>
                <a:gd name="T50" fmla="*/ 1083 w 1415"/>
                <a:gd name="T51" fmla="*/ 29 h 1255"/>
                <a:gd name="T52" fmla="*/ 383 w 1415"/>
                <a:gd name="T53"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5" h="1255">
                  <a:moveTo>
                    <a:pt x="802" y="806"/>
                  </a:moveTo>
                  <a:cubicBezTo>
                    <a:pt x="600" y="797"/>
                    <a:pt x="600" y="797"/>
                    <a:pt x="600" y="797"/>
                  </a:cubicBezTo>
                  <a:cubicBezTo>
                    <a:pt x="507" y="619"/>
                    <a:pt x="507" y="619"/>
                    <a:pt x="507" y="619"/>
                  </a:cubicBezTo>
                  <a:cubicBezTo>
                    <a:pt x="615" y="448"/>
                    <a:pt x="615" y="448"/>
                    <a:pt x="615" y="448"/>
                  </a:cubicBezTo>
                  <a:cubicBezTo>
                    <a:pt x="817" y="456"/>
                    <a:pt x="817" y="456"/>
                    <a:pt x="817" y="456"/>
                  </a:cubicBezTo>
                  <a:cubicBezTo>
                    <a:pt x="910" y="635"/>
                    <a:pt x="910" y="635"/>
                    <a:pt x="910" y="635"/>
                  </a:cubicBezTo>
                  <a:cubicBezTo>
                    <a:pt x="802" y="806"/>
                    <a:pt x="802" y="806"/>
                    <a:pt x="802" y="806"/>
                  </a:cubicBezTo>
                  <a:moveTo>
                    <a:pt x="383" y="0"/>
                  </a:moveTo>
                  <a:cubicBezTo>
                    <a:pt x="383" y="0"/>
                    <a:pt x="383" y="0"/>
                    <a:pt x="383" y="0"/>
                  </a:cubicBezTo>
                  <a:cubicBezTo>
                    <a:pt x="382" y="0"/>
                    <a:pt x="382" y="0"/>
                    <a:pt x="382" y="0"/>
                  </a:cubicBezTo>
                  <a:cubicBezTo>
                    <a:pt x="381" y="0"/>
                    <a:pt x="379" y="1"/>
                    <a:pt x="378" y="2"/>
                  </a:cubicBezTo>
                  <a:cubicBezTo>
                    <a:pt x="378" y="3"/>
                    <a:pt x="377" y="3"/>
                    <a:pt x="377" y="4"/>
                  </a:cubicBezTo>
                  <a:cubicBezTo>
                    <a:pt x="2" y="595"/>
                    <a:pt x="2" y="595"/>
                    <a:pt x="2" y="595"/>
                  </a:cubicBezTo>
                  <a:cubicBezTo>
                    <a:pt x="0" y="597"/>
                    <a:pt x="0" y="600"/>
                    <a:pt x="2" y="602"/>
                  </a:cubicBezTo>
                  <a:cubicBezTo>
                    <a:pt x="2" y="602"/>
                    <a:pt x="2" y="602"/>
                    <a:pt x="2" y="602"/>
                  </a:cubicBezTo>
                  <a:cubicBezTo>
                    <a:pt x="326" y="1222"/>
                    <a:pt x="326" y="1222"/>
                    <a:pt x="326" y="1222"/>
                  </a:cubicBezTo>
                  <a:cubicBezTo>
                    <a:pt x="327" y="1225"/>
                    <a:pt x="330" y="1226"/>
                    <a:pt x="332" y="1226"/>
                  </a:cubicBezTo>
                  <a:cubicBezTo>
                    <a:pt x="332" y="1226"/>
                    <a:pt x="332" y="1226"/>
                    <a:pt x="332" y="1226"/>
                  </a:cubicBezTo>
                  <a:cubicBezTo>
                    <a:pt x="1032" y="1255"/>
                    <a:pt x="1032" y="1255"/>
                    <a:pt x="1032" y="1255"/>
                  </a:cubicBezTo>
                  <a:cubicBezTo>
                    <a:pt x="1032" y="1255"/>
                    <a:pt x="1032" y="1255"/>
                    <a:pt x="1032" y="1255"/>
                  </a:cubicBezTo>
                  <a:cubicBezTo>
                    <a:pt x="1034" y="1255"/>
                    <a:pt x="1037" y="1254"/>
                    <a:pt x="1038" y="1252"/>
                  </a:cubicBezTo>
                  <a:cubicBezTo>
                    <a:pt x="1413" y="661"/>
                    <a:pt x="1413" y="661"/>
                    <a:pt x="1413" y="661"/>
                  </a:cubicBezTo>
                  <a:cubicBezTo>
                    <a:pt x="1414" y="659"/>
                    <a:pt x="1415" y="656"/>
                    <a:pt x="1413" y="654"/>
                  </a:cubicBezTo>
                  <a:cubicBezTo>
                    <a:pt x="1089" y="33"/>
                    <a:pt x="1089" y="33"/>
                    <a:pt x="1089" y="33"/>
                  </a:cubicBezTo>
                  <a:cubicBezTo>
                    <a:pt x="1088" y="31"/>
                    <a:pt x="1085" y="29"/>
                    <a:pt x="1083" y="29"/>
                  </a:cubicBezTo>
                  <a:cubicBezTo>
                    <a:pt x="1083" y="29"/>
                    <a:pt x="1083" y="29"/>
                    <a:pt x="1083" y="29"/>
                  </a:cubicBezTo>
                  <a:cubicBezTo>
                    <a:pt x="383" y="0"/>
                    <a:pt x="383" y="0"/>
                    <a:pt x="383"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p:cNvSpPr/>
            <p:nvPr/>
          </p:nvSpPr>
          <p:spPr bwMode="auto">
            <a:xfrm>
              <a:off x="4510862" y="3076883"/>
              <a:ext cx="1343557" cy="1359771"/>
            </a:xfrm>
            <a:custGeom>
              <a:avLst/>
              <a:gdLst>
                <a:gd name="T0" fmla="*/ 1034 w 1243"/>
                <a:gd name="T1" fmla="*/ 0 h 1258"/>
                <a:gd name="T2" fmla="*/ 1243 w 1243"/>
                <a:gd name="T3" fmla="*/ 363 h 1258"/>
                <a:gd name="T4" fmla="*/ 726 w 1243"/>
                <a:gd name="T5" fmla="*/ 1258 h 1258"/>
                <a:gd name="T6" fmla="*/ 0 w 1243"/>
                <a:gd name="T7" fmla="*/ 0 h 1258"/>
                <a:gd name="T8" fmla="*/ 0 w 1243"/>
                <a:gd name="T9" fmla="*/ 0 h 1258"/>
                <a:gd name="T10" fmla="*/ 1034 w 1243"/>
                <a:gd name="T11" fmla="*/ 0 h 1258"/>
              </a:gdLst>
              <a:ahLst/>
              <a:cxnLst>
                <a:cxn ang="0">
                  <a:pos x="T0" y="T1"/>
                </a:cxn>
                <a:cxn ang="0">
                  <a:pos x="T2" y="T3"/>
                </a:cxn>
                <a:cxn ang="0">
                  <a:pos x="T4" y="T5"/>
                </a:cxn>
                <a:cxn ang="0">
                  <a:pos x="T6" y="T7"/>
                </a:cxn>
                <a:cxn ang="0">
                  <a:pos x="T8" y="T9"/>
                </a:cxn>
                <a:cxn ang="0">
                  <a:pos x="T10" y="T11"/>
                </a:cxn>
              </a:cxnLst>
              <a:rect l="0" t="0" r="r" b="b"/>
              <a:pathLst>
                <a:path w="1243" h="1258">
                  <a:moveTo>
                    <a:pt x="1034" y="0"/>
                  </a:moveTo>
                  <a:lnTo>
                    <a:pt x="1243" y="363"/>
                  </a:lnTo>
                  <a:lnTo>
                    <a:pt x="726" y="1258"/>
                  </a:lnTo>
                  <a:lnTo>
                    <a:pt x="0" y="0"/>
                  </a:lnTo>
                  <a:lnTo>
                    <a:pt x="0" y="0"/>
                  </a:lnTo>
                  <a:lnTo>
                    <a:pt x="1034"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7"/>
            <p:cNvSpPr/>
            <p:nvPr/>
          </p:nvSpPr>
          <p:spPr bwMode="auto">
            <a:xfrm>
              <a:off x="4492487" y="3062831"/>
              <a:ext cx="1378145" cy="1400845"/>
            </a:xfrm>
            <a:custGeom>
              <a:avLst/>
              <a:gdLst>
                <a:gd name="T0" fmla="*/ 1051 w 1275"/>
                <a:gd name="T1" fmla="*/ 13 h 1296"/>
                <a:gd name="T2" fmla="*/ 1040 w 1275"/>
                <a:gd name="T3" fmla="*/ 19 h 1296"/>
                <a:gd name="T4" fmla="*/ 1246 w 1275"/>
                <a:gd name="T5" fmla="*/ 376 h 1296"/>
                <a:gd name="T6" fmla="*/ 743 w 1275"/>
                <a:gd name="T7" fmla="*/ 1246 h 1296"/>
                <a:gd name="T8" fmla="*/ 27 w 1275"/>
                <a:gd name="T9" fmla="*/ 7 h 1296"/>
                <a:gd name="T10" fmla="*/ 17 w 1275"/>
                <a:gd name="T11" fmla="*/ 13 h 1296"/>
                <a:gd name="T12" fmla="*/ 23 w 1275"/>
                <a:gd name="T13" fmla="*/ 23 h 1296"/>
                <a:gd name="T14" fmla="*/ 23 w 1275"/>
                <a:gd name="T15" fmla="*/ 23 h 1296"/>
                <a:gd name="T16" fmla="*/ 17 w 1275"/>
                <a:gd name="T17" fmla="*/ 13 h 1296"/>
                <a:gd name="T18" fmla="*/ 17 w 1275"/>
                <a:gd name="T19" fmla="*/ 25 h 1296"/>
                <a:gd name="T20" fmla="*/ 1051 w 1275"/>
                <a:gd name="T21" fmla="*/ 25 h 1296"/>
                <a:gd name="T22" fmla="*/ 1051 w 1275"/>
                <a:gd name="T23" fmla="*/ 13 h 1296"/>
                <a:gd name="T24" fmla="*/ 1040 w 1275"/>
                <a:gd name="T25" fmla="*/ 19 h 1296"/>
                <a:gd name="T26" fmla="*/ 1051 w 1275"/>
                <a:gd name="T27" fmla="*/ 13 h 1296"/>
                <a:gd name="T28" fmla="*/ 1051 w 1275"/>
                <a:gd name="T29" fmla="*/ 0 h 1296"/>
                <a:gd name="T30" fmla="*/ 13 w 1275"/>
                <a:gd name="T31" fmla="*/ 0 h 1296"/>
                <a:gd name="T32" fmla="*/ 8 w 1275"/>
                <a:gd name="T33" fmla="*/ 2 h 1296"/>
                <a:gd name="T34" fmla="*/ 0 w 1275"/>
                <a:gd name="T35" fmla="*/ 9 h 1296"/>
                <a:gd name="T36" fmla="*/ 743 w 1275"/>
                <a:gd name="T37" fmla="*/ 1296 h 1296"/>
                <a:gd name="T38" fmla="*/ 1275 w 1275"/>
                <a:gd name="T39" fmla="*/ 376 h 1296"/>
                <a:gd name="T40" fmla="*/ 1057 w 1275"/>
                <a:gd name="T41" fmla="*/ 0 h 1296"/>
                <a:gd name="T42" fmla="*/ 1051 w 1275"/>
                <a:gd name="T43" fmla="*/ 0 h 1296"/>
                <a:gd name="T44" fmla="*/ 1051 w 1275"/>
                <a:gd name="T45" fmla="*/ 1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5" h="1296">
                  <a:moveTo>
                    <a:pt x="1051" y="13"/>
                  </a:moveTo>
                  <a:lnTo>
                    <a:pt x="1040" y="19"/>
                  </a:lnTo>
                  <a:lnTo>
                    <a:pt x="1246" y="376"/>
                  </a:lnTo>
                  <a:lnTo>
                    <a:pt x="743" y="1246"/>
                  </a:lnTo>
                  <a:lnTo>
                    <a:pt x="27" y="7"/>
                  </a:lnTo>
                  <a:lnTo>
                    <a:pt x="17" y="13"/>
                  </a:lnTo>
                  <a:lnTo>
                    <a:pt x="23" y="23"/>
                  </a:lnTo>
                  <a:lnTo>
                    <a:pt x="23" y="23"/>
                  </a:lnTo>
                  <a:lnTo>
                    <a:pt x="17" y="13"/>
                  </a:lnTo>
                  <a:lnTo>
                    <a:pt x="17" y="25"/>
                  </a:lnTo>
                  <a:lnTo>
                    <a:pt x="1051" y="25"/>
                  </a:lnTo>
                  <a:lnTo>
                    <a:pt x="1051" y="13"/>
                  </a:lnTo>
                  <a:lnTo>
                    <a:pt x="1040" y="19"/>
                  </a:lnTo>
                  <a:lnTo>
                    <a:pt x="1051" y="13"/>
                  </a:lnTo>
                  <a:lnTo>
                    <a:pt x="1051" y="0"/>
                  </a:lnTo>
                  <a:lnTo>
                    <a:pt x="13" y="0"/>
                  </a:lnTo>
                  <a:lnTo>
                    <a:pt x="8" y="2"/>
                  </a:lnTo>
                  <a:lnTo>
                    <a:pt x="0" y="9"/>
                  </a:lnTo>
                  <a:lnTo>
                    <a:pt x="743" y="1296"/>
                  </a:lnTo>
                  <a:lnTo>
                    <a:pt x="1275" y="376"/>
                  </a:lnTo>
                  <a:lnTo>
                    <a:pt x="1057" y="0"/>
                  </a:lnTo>
                  <a:lnTo>
                    <a:pt x="1051" y="0"/>
                  </a:lnTo>
                  <a:lnTo>
                    <a:pt x="1051"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8"/>
            <p:cNvSpPr/>
            <p:nvPr/>
          </p:nvSpPr>
          <p:spPr bwMode="auto">
            <a:xfrm>
              <a:off x="6308397" y="3076883"/>
              <a:ext cx="1344638" cy="1359771"/>
            </a:xfrm>
            <a:custGeom>
              <a:avLst/>
              <a:gdLst>
                <a:gd name="T0" fmla="*/ 1244 w 1244"/>
                <a:gd name="T1" fmla="*/ 0 h 1258"/>
                <a:gd name="T2" fmla="*/ 517 w 1244"/>
                <a:gd name="T3" fmla="*/ 1258 h 1258"/>
                <a:gd name="T4" fmla="*/ 0 w 1244"/>
                <a:gd name="T5" fmla="*/ 363 h 1258"/>
                <a:gd name="T6" fmla="*/ 210 w 1244"/>
                <a:gd name="T7" fmla="*/ 0 h 1258"/>
                <a:gd name="T8" fmla="*/ 1244 w 1244"/>
                <a:gd name="T9" fmla="*/ 0 h 1258"/>
              </a:gdLst>
              <a:ahLst/>
              <a:cxnLst>
                <a:cxn ang="0">
                  <a:pos x="T0" y="T1"/>
                </a:cxn>
                <a:cxn ang="0">
                  <a:pos x="T2" y="T3"/>
                </a:cxn>
                <a:cxn ang="0">
                  <a:pos x="T4" y="T5"/>
                </a:cxn>
                <a:cxn ang="0">
                  <a:pos x="T6" y="T7"/>
                </a:cxn>
                <a:cxn ang="0">
                  <a:pos x="T8" y="T9"/>
                </a:cxn>
              </a:cxnLst>
              <a:rect l="0" t="0" r="r" b="b"/>
              <a:pathLst>
                <a:path w="1244" h="1258">
                  <a:moveTo>
                    <a:pt x="1244" y="0"/>
                  </a:moveTo>
                  <a:lnTo>
                    <a:pt x="517" y="1258"/>
                  </a:lnTo>
                  <a:lnTo>
                    <a:pt x="0" y="363"/>
                  </a:lnTo>
                  <a:lnTo>
                    <a:pt x="210" y="0"/>
                  </a:lnTo>
                  <a:lnTo>
                    <a:pt x="1244" y="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
            <p:cNvSpPr/>
            <p:nvPr/>
          </p:nvSpPr>
          <p:spPr bwMode="auto">
            <a:xfrm>
              <a:off x="6292183" y="3062831"/>
              <a:ext cx="1373822" cy="1387874"/>
            </a:xfrm>
            <a:custGeom>
              <a:avLst/>
              <a:gdLst>
                <a:gd name="T0" fmla="*/ 606 w 612"/>
                <a:gd name="T1" fmla="*/ 6 h 618"/>
                <a:gd name="T2" fmla="*/ 601 w 612"/>
                <a:gd name="T3" fmla="*/ 3 h 618"/>
                <a:gd name="T4" fmla="*/ 256 w 612"/>
                <a:gd name="T5" fmla="*/ 600 h 618"/>
                <a:gd name="T6" fmla="*/ 14 w 612"/>
                <a:gd name="T7" fmla="*/ 181 h 618"/>
                <a:gd name="T8" fmla="*/ 111 w 612"/>
                <a:gd name="T9" fmla="*/ 12 h 618"/>
                <a:gd name="T10" fmla="*/ 606 w 612"/>
                <a:gd name="T11" fmla="*/ 12 h 618"/>
                <a:gd name="T12" fmla="*/ 606 w 612"/>
                <a:gd name="T13" fmla="*/ 6 h 618"/>
                <a:gd name="T14" fmla="*/ 601 w 612"/>
                <a:gd name="T15" fmla="*/ 3 h 618"/>
                <a:gd name="T16" fmla="*/ 606 w 612"/>
                <a:gd name="T17" fmla="*/ 6 h 618"/>
                <a:gd name="T18" fmla="*/ 606 w 612"/>
                <a:gd name="T19" fmla="*/ 0 h 618"/>
                <a:gd name="T20" fmla="*/ 108 w 612"/>
                <a:gd name="T21" fmla="*/ 0 h 618"/>
                <a:gd name="T22" fmla="*/ 102 w 612"/>
                <a:gd name="T23" fmla="*/ 3 h 618"/>
                <a:gd name="T24" fmla="*/ 1 w 612"/>
                <a:gd name="T25" fmla="*/ 178 h 618"/>
                <a:gd name="T26" fmla="*/ 1 w 612"/>
                <a:gd name="T27" fmla="*/ 184 h 618"/>
                <a:gd name="T28" fmla="*/ 251 w 612"/>
                <a:gd name="T29" fmla="*/ 615 h 618"/>
                <a:gd name="T30" fmla="*/ 256 w 612"/>
                <a:gd name="T31" fmla="*/ 618 h 618"/>
                <a:gd name="T32" fmla="*/ 261 w 612"/>
                <a:gd name="T33" fmla="*/ 615 h 618"/>
                <a:gd name="T34" fmla="*/ 611 w 612"/>
                <a:gd name="T35" fmla="*/ 9 h 618"/>
                <a:gd name="T36" fmla="*/ 611 w 612"/>
                <a:gd name="T37" fmla="*/ 3 h 618"/>
                <a:gd name="T38" fmla="*/ 606 w 612"/>
                <a:gd name="T39" fmla="*/ 0 h 618"/>
                <a:gd name="T40" fmla="*/ 606 w 612"/>
                <a:gd name="T41"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8">
                  <a:moveTo>
                    <a:pt x="606" y="6"/>
                  </a:moveTo>
                  <a:cubicBezTo>
                    <a:pt x="601" y="3"/>
                    <a:pt x="601" y="3"/>
                    <a:pt x="601" y="3"/>
                  </a:cubicBezTo>
                  <a:cubicBezTo>
                    <a:pt x="256" y="600"/>
                    <a:pt x="256" y="600"/>
                    <a:pt x="256" y="600"/>
                  </a:cubicBezTo>
                  <a:cubicBezTo>
                    <a:pt x="14" y="181"/>
                    <a:pt x="14" y="181"/>
                    <a:pt x="14" y="181"/>
                  </a:cubicBezTo>
                  <a:cubicBezTo>
                    <a:pt x="111" y="12"/>
                    <a:pt x="111" y="12"/>
                    <a:pt x="111" y="12"/>
                  </a:cubicBezTo>
                  <a:cubicBezTo>
                    <a:pt x="606" y="12"/>
                    <a:pt x="606" y="12"/>
                    <a:pt x="606" y="12"/>
                  </a:cubicBezTo>
                  <a:cubicBezTo>
                    <a:pt x="606" y="6"/>
                    <a:pt x="606" y="6"/>
                    <a:pt x="606" y="6"/>
                  </a:cubicBezTo>
                  <a:cubicBezTo>
                    <a:pt x="601" y="3"/>
                    <a:pt x="601" y="3"/>
                    <a:pt x="601" y="3"/>
                  </a:cubicBezTo>
                  <a:cubicBezTo>
                    <a:pt x="606" y="6"/>
                    <a:pt x="606" y="6"/>
                    <a:pt x="606" y="6"/>
                  </a:cubicBezTo>
                  <a:cubicBezTo>
                    <a:pt x="606" y="0"/>
                    <a:pt x="606" y="0"/>
                    <a:pt x="606" y="0"/>
                  </a:cubicBezTo>
                  <a:cubicBezTo>
                    <a:pt x="108" y="0"/>
                    <a:pt x="108" y="0"/>
                    <a:pt x="108" y="0"/>
                  </a:cubicBezTo>
                  <a:cubicBezTo>
                    <a:pt x="105" y="0"/>
                    <a:pt x="103" y="1"/>
                    <a:pt x="102" y="3"/>
                  </a:cubicBezTo>
                  <a:cubicBezTo>
                    <a:pt x="1" y="178"/>
                    <a:pt x="1" y="178"/>
                    <a:pt x="1" y="178"/>
                  </a:cubicBezTo>
                  <a:cubicBezTo>
                    <a:pt x="0" y="179"/>
                    <a:pt x="0" y="182"/>
                    <a:pt x="1" y="184"/>
                  </a:cubicBezTo>
                  <a:cubicBezTo>
                    <a:pt x="251" y="615"/>
                    <a:pt x="251" y="615"/>
                    <a:pt x="251" y="615"/>
                  </a:cubicBezTo>
                  <a:cubicBezTo>
                    <a:pt x="252" y="617"/>
                    <a:pt x="254" y="618"/>
                    <a:pt x="256" y="618"/>
                  </a:cubicBezTo>
                  <a:cubicBezTo>
                    <a:pt x="258" y="618"/>
                    <a:pt x="260" y="617"/>
                    <a:pt x="261" y="615"/>
                  </a:cubicBezTo>
                  <a:cubicBezTo>
                    <a:pt x="611" y="9"/>
                    <a:pt x="611" y="9"/>
                    <a:pt x="611" y="9"/>
                  </a:cubicBezTo>
                  <a:cubicBezTo>
                    <a:pt x="612" y="7"/>
                    <a:pt x="612" y="5"/>
                    <a:pt x="611" y="3"/>
                  </a:cubicBezTo>
                  <a:cubicBezTo>
                    <a:pt x="610" y="1"/>
                    <a:pt x="608" y="0"/>
                    <a:pt x="606" y="0"/>
                  </a:cubicBezTo>
                  <a:lnTo>
                    <a:pt x="60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10"/>
            <p:cNvSpPr/>
            <p:nvPr/>
          </p:nvSpPr>
          <p:spPr bwMode="auto">
            <a:xfrm>
              <a:off x="5295594" y="1713869"/>
              <a:ext cx="1571627" cy="969567"/>
            </a:xfrm>
            <a:custGeom>
              <a:avLst/>
              <a:gdLst>
                <a:gd name="T0" fmla="*/ 1454 w 1454"/>
                <a:gd name="T1" fmla="*/ 0 h 897"/>
                <a:gd name="T2" fmla="*/ 937 w 1454"/>
                <a:gd name="T3" fmla="*/ 897 h 897"/>
                <a:gd name="T4" fmla="*/ 517 w 1454"/>
                <a:gd name="T5" fmla="*/ 897 h 897"/>
                <a:gd name="T6" fmla="*/ 0 w 1454"/>
                <a:gd name="T7" fmla="*/ 0 h 897"/>
                <a:gd name="T8" fmla="*/ 1454 w 1454"/>
                <a:gd name="T9" fmla="*/ 0 h 897"/>
              </a:gdLst>
              <a:ahLst/>
              <a:cxnLst>
                <a:cxn ang="0">
                  <a:pos x="T0" y="T1"/>
                </a:cxn>
                <a:cxn ang="0">
                  <a:pos x="T2" y="T3"/>
                </a:cxn>
                <a:cxn ang="0">
                  <a:pos x="T4" y="T5"/>
                </a:cxn>
                <a:cxn ang="0">
                  <a:pos x="T6" y="T7"/>
                </a:cxn>
                <a:cxn ang="0">
                  <a:pos x="T8" y="T9"/>
                </a:cxn>
              </a:cxnLst>
              <a:rect l="0" t="0" r="r" b="b"/>
              <a:pathLst>
                <a:path w="1454" h="897">
                  <a:moveTo>
                    <a:pt x="1454" y="0"/>
                  </a:moveTo>
                  <a:lnTo>
                    <a:pt x="937" y="897"/>
                  </a:lnTo>
                  <a:lnTo>
                    <a:pt x="517" y="897"/>
                  </a:lnTo>
                  <a:lnTo>
                    <a:pt x="0" y="0"/>
                  </a:lnTo>
                  <a:lnTo>
                    <a:pt x="1454"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1"/>
            <p:cNvSpPr/>
            <p:nvPr/>
          </p:nvSpPr>
          <p:spPr bwMode="auto">
            <a:xfrm>
              <a:off x="5280462" y="1700899"/>
              <a:ext cx="1599730" cy="996589"/>
            </a:xfrm>
            <a:custGeom>
              <a:avLst/>
              <a:gdLst>
                <a:gd name="T0" fmla="*/ 707 w 713"/>
                <a:gd name="T1" fmla="*/ 6 h 444"/>
                <a:gd name="T2" fmla="*/ 702 w 713"/>
                <a:gd name="T3" fmla="*/ 3 h 444"/>
                <a:gd name="T4" fmla="*/ 454 w 713"/>
                <a:gd name="T5" fmla="*/ 432 h 444"/>
                <a:gd name="T6" fmla="*/ 259 w 713"/>
                <a:gd name="T7" fmla="*/ 432 h 444"/>
                <a:gd name="T8" fmla="*/ 17 w 713"/>
                <a:gd name="T9" fmla="*/ 12 h 444"/>
                <a:gd name="T10" fmla="*/ 707 w 713"/>
                <a:gd name="T11" fmla="*/ 12 h 444"/>
                <a:gd name="T12" fmla="*/ 707 w 713"/>
                <a:gd name="T13" fmla="*/ 6 h 444"/>
                <a:gd name="T14" fmla="*/ 702 w 713"/>
                <a:gd name="T15" fmla="*/ 3 h 444"/>
                <a:gd name="T16" fmla="*/ 707 w 713"/>
                <a:gd name="T17" fmla="*/ 6 h 444"/>
                <a:gd name="T18" fmla="*/ 707 w 713"/>
                <a:gd name="T19" fmla="*/ 0 h 444"/>
                <a:gd name="T20" fmla="*/ 7 w 713"/>
                <a:gd name="T21" fmla="*/ 0 h 444"/>
                <a:gd name="T22" fmla="*/ 1 w 713"/>
                <a:gd name="T23" fmla="*/ 3 h 444"/>
                <a:gd name="T24" fmla="*/ 1 w 713"/>
                <a:gd name="T25" fmla="*/ 9 h 444"/>
                <a:gd name="T26" fmla="*/ 251 w 713"/>
                <a:gd name="T27" fmla="*/ 441 h 444"/>
                <a:gd name="T28" fmla="*/ 256 w 713"/>
                <a:gd name="T29" fmla="*/ 444 h 444"/>
                <a:gd name="T30" fmla="*/ 458 w 713"/>
                <a:gd name="T31" fmla="*/ 444 h 444"/>
                <a:gd name="T32" fmla="*/ 463 w 713"/>
                <a:gd name="T33" fmla="*/ 441 h 444"/>
                <a:gd name="T34" fmla="*/ 712 w 713"/>
                <a:gd name="T35" fmla="*/ 9 h 444"/>
                <a:gd name="T36" fmla="*/ 712 w 713"/>
                <a:gd name="T37" fmla="*/ 3 h 444"/>
                <a:gd name="T38" fmla="*/ 707 w 713"/>
                <a:gd name="T39" fmla="*/ 0 h 444"/>
                <a:gd name="T40" fmla="*/ 707 w 713"/>
                <a:gd name="T41" fmla="*/ 6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 h="444">
                  <a:moveTo>
                    <a:pt x="707" y="6"/>
                  </a:moveTo>
                  <a:cubicBezTo>
                    <a:pt x="702" y="3"/>
                    <a:pt x="702" y="3"/>
                    <a:pt x="702" y="3"/>
                  </a:cubicBezTo>
                  <a:cubicBezTo>
                    <a:pt x="454" y="432"/>
                    <a:pt x="454" y="432"/>
                    <a:pt x="454" y="432"/>
                  </a:cubicBezTo>
                  <a:cubicBezTo>
                    <a:pt x="259" y="432"/>
                    <a:pt x="259" y="432"/>
                    <a:pt x="259" y="432"/>
                  </a:cubicBezTo>
                  <a:cubicBezTo>
                    <a:pt x="17" y="12"/>
                    <a:pt x="17" y="12"/>
                    <a:pt x="17" y="12"/>
                  </a:cubicBezTo>
                  <a:cubicBezTo>
                    <a:pt x="707" y="12"/>
                    <a:pt x="707" y="12"/>
                    <a:pt x="707" y="12"/>
                  </a:cubicBezTo>
                  <a:cubicBezTo>
                    <a:pt x="707" y="6"/>
                    <a:pt x="707" y="6"/>
                    <a:pt x="707" y="6"/>
                  </a:cubicBezTo>
                  <a:cubicBezTo>
                    <a:pt x="702" y="3"/>
                    <a:pt x="702" y="3"/>
                    <a:pt x="702" y="3"/>
                  </a:cubicBezTo>
                  <a:cubicBezTo>
                    <a:pt x="707" y="6"/>
                    <a:pt x="707" y="6"/>
                    <a:pt x="707" y="6"/>
                  </a:cubicBezTo>
                  <a:cubicBezTo>
                    <a:pt x="707" y="0"/>
                    <a:pt x="707" y="0"/>
                    <a:pt x="707" y="0"/>
                  </a:cubicBezTo>
                  <a:cubicBezTo>
                    <a:pt x="7" y="0"/>
                    <a:pt x="7" y="0"/>
                    <a:pt x="7" y="0"/>
                  </a:cubicBezTo>
                  <a:cubicBezTo>
                    <a:pt x="4" y="0"/>
                    <a:pt x="2" y="2"/>
                    <a:pt x="1" y="3"/>
                  </a:cubicBezTo>
                  <a:cubicBezTo>
                    <a:pt x="0" y="5"/>
                    <a:pt x="0" y="8"/>
                    <a:pt x="1" y="9"/>
                  </a:cubicBezTo>
                  <a:cubicBezTo>
                    <a:pt x="251" y="441"/>
                    <a:pt x="251" y="441"/>
                    <a:pt x="251" y="441"/>
                  </a:cubicBezTo>
                  <a:cubicBezTo>
                    <a:pt x="252" y="443"/>
                    <a:pt x="254" y="444"/>
                    <a:pt x="256" y="444"/>
                  </a:cubicBezTo>
                  <a:cubicBezTo>
                    <a:pt x="458" y="444"/>
                    <a:pt x="458" y="444"/>
                    <a:pt x="458" y="444"/>
                  </a:cubicBezTo>
                  <a:cubicBezTo>
                    <a:pt x="460" y="444"/>
                    <a:pt x="462" y="443"/>
                    <a:pt x="463" y="441"/>
                  </a:cubicBezTo>
                  <a:cubicBezTo>
                    <a:pt x="712" y="9"/>
                    <a:pt x="712" y="9"/>
                    <a:pt x="712" y="9"/>
                  </a:cubicBezTo>
                  <a:cubicBezTo>
                    <a:pt x="713" y="8"/>
                    <a:pt x="713" y="5"/>
                    <a:pt x="712" y="3"/>
                  </a:cubicBezTo>
                  <a:cubicBezTo>
                    <a:pt x="711" y="2"/>
                    <a:pt x="709" y="0"/>
                    <a:pt x="707" y="0"/>
                  </a:cubicBezTo>
                  <a:lnTo>
                    <a:pt x="70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2"/>
            <p:cNvSpPr/>
            <p:nvPr/>
          </p:nvSpPr>
          <p:spPr bwMode="auto">
            <a:xfrm>
              <a:off x="4698938" y="1842497"/>
              <a:ext cx="2794123" cy="2448237"/>
            </a:xfrm>
            <a:custGeom>
              <a:avLst/>
              <a:gdLst>
                <a:gd name="T0" fmla="*/ 71 w 2585"/>
                <a:gd name="T1" fmla="*/ 1144 h 2265"/>
                <a:gd name="T2" fmla="*/ 19 w 2585"/>
                <a:gd name="T3" fmla="*/ 1175 h 2265"/>
                <a:gd name="T4" fmla="*/ 652 w 2585"/>
                <a:gd name="T5" fmla="*/ 2240 h 2265"/>
                <a:gd name="T6" fmla="*/ 1935 w 2585"/>
                <a:gd name="T7" fmla="*/ 2265 h 2265"/>
                <a:gd name="T8" fmla="*/ 2585 w 2585"/>
                <a:gd name="T9" fmla="*/ 1142 h 2265"/>
                <a:gd name="T10" fmla="*/ 1935 w 2585"/>
                <a:gd name="T11" fmla="*/ 0 h 2265"/>
                <a:gd name="T12" fmla="*/ 619 w 2585"/>
                <a:gd name="T13" fmla="*/ 0 h 2265"/>
                <a:gd name="T14" fmla="*/ 0 w 2585"/>
                <a:gd name="T15" fmla="*/ 1146 h 2265"/>
                <a:gd name="T16" fmla="*/ 19 w 2585"/>
                <a:gd name="T17" fmla="*/ 1175 h 2265"/>
                <a:gd name="T18" fmla="*/ 71 w 2585"/>
                <a:gd name="T19" fmla="*/ 1144 h 2265"/>
                <a:gd name="T20" fmla="*/ 127 w 2585"/>
                <a:gd name="T21" fmla="*/ 1173 h 2265"/>
                <a:gd name="T22" fmla="*/ 694 w 2585"/>
                <a:gd name="T23" fmla="*/ 124 h 2265"/>
                <a:gd name="T24" fmla="*/ 1863 w 2585"/>
                <a:gd name="T25" fmla="*/ 124 h 2265"/>
                <a:gd name="T26" fmla="*/ 2442 w 2585"/>
                <a:gd name="T27" fmla="*/ 1140 h 2265"/>
                <a:gd name="T28" fmla="*/ 1865 w 2585"/>
                <a:gd name="T29" fmla="*/ 2141 h 2265"/>
                <a:gd name="T30" fmla="*/ 723 w 2585"/>
                <a:gd name="T31" fmla="*/ 2116 h 2265"/>
                <a:gd name="T32" fmla="*/ 125 w 2585"/>
                <a:gd name="T33" fmla="*/ 1113 h 2265"/>
                <a:gd name="T34" fmla="*/ 71 w 2585"/>
                <a:gd name="T35" fmla="*/ 1144 h 2265"/>
                <a:gd name="T36" fmla="*/ 127 w 2585"/>
                <a:gd name="T37" fmla="*/ 1173 h 2265"/>
                <a:gd name="T38" fmla="*/ 71 w 2585"/>
                <a:gd name="T39" fmla="*/ 1144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5" h="2265">
                  <a:moveTo>
                    <a:pt x="71" y="1144"/>
                  </a:moveTo>
                  <a:lnTo>
                    <a:pt x="19" y="1175"/>
                  </a:lnTo>
                  <a:lnTo>
                    <a:pt x="652" y="2240"/>
                  </a:lnTo>
                  <a:lnTo>
                    <a:pt x="1935" y="2265"/>
                  </a:lnTo>
                  <a:lnTo>
                    <a:pt x="2585" y="1142"/>
                  </a:lnTo>
                  <a:lnTo>
                    <a:pt x="1935" y="0"/>
                  </a:lnTo>
                  <a:lnTo>
                    <a:pt x="619" y="0"/>
                  </a:lnTo>
                  <a:lnTo>
                    <a:pt x="0" y="1146"/>
                  </a:lnTo>
                  <a:lnTo>
                    <a:pt x="19" y="1175"/>
                  </a:lnTo>
                  <a:lnTo>
                    <a:pt x="71" y="1144"/>
                  </a:lnTo>
                  <a:lnTo>
                    <a:pt x="127" y="1173"/>
                  </a:lnTo>
                  <a:lnTo>
                    <a:pt x="694" y="124"/>
                  </a:lnTo>
                  <a:lnTo>
                    <a:pt x="1863" y="124"/>
                  </a:lnTo>
                  <a:lnTo>
                    <a:pt x="2442" y="1140"/>
                  </a:lnTo>
                  <a:lnTo>
                    <a:pt x="1865" y="2141"/>
                  </a:lnTo>
                  <a:lnTo>
                    <a:pt x="723" y="2116"/>
                  </a:lnTo>
                  <a:lnTo>
                    <a:pt x="125" y="1113"/>
                  </a:lnTo>
                  <a:lnTo>
                    <a:pt x="71" y="1144"/>
                  </a:lnTo>
                  <a:lnTo>
                    <a:pt x="127" y="1173"/>
                  </a:lnTo>
                  <a:lnTo>
                    <a:pt x="71" y="11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3"/>
            <p:cNvSpPr/>
            <p:nvPr/>
          </p:nvSpPr>
          <p:spPr bwMode="auto">
            <a:xfrm>
              <a:off x="5006995" y="2107317"/>
              <a:ext cx="2167201" cy="1932647"/>
            </a:xfrm>
            <a:custGeom>
              <a:avLst/>
              <a:gdLst>
                <a:gd name="T0" fmla="*/ 70 w 2005"/>
                <a:gd name="T1" fmla="*/ 899 h 1788"/>
                <a:gd name="T2" fmla="*/ 16 w 2005"/>
                <a:gd name="T3" fmla="*/ 930 h 1788"/>
                <a:gd name="T4" fmla="*/ 494 w 2005"/>
                <a:gd name="T5" fmla="*/ 1756 h 1788"/>
                <a:gd name="T6" fmla="*/ 1509 w 2005"/>
                <a:gd name="T7" fmla="*/ 1788 h 1788"/>
                <a:gd name="T8" fmla="*/ 2005 w 2005"/>
                <a:gd name="T9" fmla="*/ 905 h 1788"/>
                <a:gd name="T10" fmla="*/ 1515 w 2005"/>
                <a:gd name="T11" fmla="*/ 0 h 1788"/>
                <a:gd name="T12" fmla="*/ 471 w 2005"/>
                <a:gd name="T13" fmla="*/ 0 h 1788"/>
                <a:gd name="T14" fmla="*/ 0 w 2005"/>
                <a:gd name="T15" fmla="*/ 901 h 1788"/>
                <a:gd name="T16" fmla="*/ 16 w 2005"/>
                <a:gd name="T17" fmla="*/ 930 h 1788"/>
                <a:gd name="T18" fmla="*/ 70 w 2005"/>
                <a:gd name="T19" fmla="*/ 899 h 1788"/>
                <a:gd name="T20" fmla="*/ 126 w 2005"/>
                <a:gd name="T21" fmla="*/ 928 h 1788"/>
                <a:gd name="T22" fmla="*/ 546 w 2005"/>
                <a:gd name="T23" fmla="*/ 124 h 1788"/>
                <a:gd name="T24" fmla="*/ 1441 w 2005"/>
                <a:gd name="T25" fmla="*/ 124 h 1788"/>
                <a:gd name="T26" fmla="*/ 1864 w 2005"/>
                <a:gd name="T27" fmla="*/ 903 h 1788"/>
                <a:gd name="T28" fmla="*/ 1438 w 2005"/>
                <a:gd name="T29" fmla="*/ 1661 h 1788"/>
                <a:gd name="T30" fmla="*/ 568 w 2005"/>
                <a:gd name="T31" fmla="*/ 1634 h 1788"/>
                <a:gd name="T32" fmla="*/ 124 w 2005"/>
                <a:gd name="T33" fmla="*/ 868 h 1788"/>
                <a:gd name="T34" fmla="*/ 70 w 2005"/>
                <a:gd name="T35" fmla="*/ 899 h 1788"/>
                <a:gd name="T36" fmla="*/ 126 w 2005"/>
                <a:gd name="T37" fmla="*/ 928 h 1788"/>
                <a:gd name="T38" fmla="*/ 70 w 2005"/>
                <a:gd name="T39" fmla="*/ 899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5" h="1788">
                  <a:moveTo>
                    <a:pt x="70" y="899"/>
                  </a:moveTo>
                  <a:lnTo>
                    <a:pt x="16" y="930"/>
                  </a:lnTo>
                  <a:lnTo>
                    <a:pt x="494" y="1756"/>
                  </a:lnTo>
                  <a:lnTo>
                    <a:pt x="1509" y="1788"/>
                  </a:lnTo>
                  <a:lnTo>
                    <a:pt x="2005" y="905"/>
                  </a:lnTo>
                  <a:lnTo>
                    <a:pt x="1515" y="0"/>
                  </a:lnTo>
                  <a:lnTo>
                    <a:pt x="471" y="0"/>
                  </a:lnTo>
                  <a:lnTo>
                    <a:pt x="0" y="901"/>
                  </a:lnTo>
                  <a:lnTo>
                    <a:pt x="16" y="930"/>
                  </a:lnTo>
                  <a:lnTo>
                    <a:pt x="70" y="899"/>
                  </a:lnTo>
                  <a:lnTo>
                    <a:pt x="126" y="928"/>
                  </a:lnTo>
                  <a:lnTo>
                    <a:pt x="546" y="124"/>
                  </a:lnTo>
                  <a:lnTo>
                    <a:pt x="1441" y="124"/>
                  </a:lnTo>
                  <a:lnTo>
                    <a:pt x="1864" y="903"/>
                  </a:lnTo>
                  <a:lnTo>
                    <a:pt x="1438" y="1661"/>
                  </a:lnTo>
                  <a:lnTo>
                    <a:pt x="568" y="1634"/>
                  </a:lnTo>
                  <a:lnTo>
                    <a:pt x="124" y="868"/>
                  </a:lnTo>
                  <a:lnTo>
                    <a:pt x="70" y="899"/>
                  </a:lnTo>
                  <a:lnTo>
                    <a:pt x="126" y="928"/>
                  </a:lnTo>
                  <a:lnTo>
                    <a:pt x="70" y="8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4"/>
            <p:cNvSpPr/>
            <p:nvPr/>
          </p:nvSpPr>
          <p:spPr bwMode="auto">
            <a:xfrm>
              <a:off x="5303161" y="2376461"/>
              <a:ext cx="1568384" cy="1388956"/>
            </a:xfrm>
            <a:custGeom>
              <a:avLst/>
              <a:gdLst>
                <a:gd name="T0" fmla="*/ 70 w 1451"/>
                <a:gd name="T1" fmla="*/ 654 h 1285"/>
                <a:gd name="T2" fmla="*/ 16 w 1451"/>
                <a:gd name="T3" fmla="*/ 685 h 1285"/>
                <a:gd name="T4" fmla="*/ 363 w 1451"/>
                <a:gd name="T5" fmla="*/ 1281 h 1285"/>
                <a:gd name="T6" fmla="*/ 1086 w 1451"/>
                <a:gd name="T7" fmla="*/ 1285 h 1285"/>
                <a:gd name="T8" fmla="*/ 1451 w 1451"/>
                <a:gd name="T9" fmla="*/ 652 h 1285"/>
                <a:gd name="T10" fmla="*/ 1117 w 1451"/>
                <a:gd name="T11" fmla="*/ 0 h 1285"/>
                <a:gd name="T12" fmla="*/ 336 w 1451"/>
                <a:gd name="T13" fmla="*/ 0 h 1285"/>
                <a:gd name="T14" fmla="*/ 0 w 1451"/>
                <a:gd name="T15" fmla="*/ 656 h 1285"/>
                <a:gd name="T16" fmla="*/ 16 w 1451"/>
                <a:gd name="T17" fmla="*/ 685 h 1285"/>
                <a:gd name="T18" fmla="*/ 70 w 1451"/>
                <a:gd name="T19" fmla="*/ 654 h 1285"/>
                <a:gd name="T20" fmla="*/ 126 w 1451"/>
                <a:gd name="T21" fmla="*/ 683 h 1285"/>
                <a:gd name="T22" fmla="*/ 411 w 1451"/>
                <a:gd name="T23" fmla="*/ 125 h 1285"/>
                <a:gd name="T24" fmla="*/ 1042 w 1451"/>
                <a:gd name="T25" fmla="*/ 125 h 1285"/>
                <a:gd name="T26" fmla="*/ 1310 w 1451"/>
                <a:gd name="T27" fmla="*/ 648 h 1285"/>
                <a:gd name="T28" fmla="*/ 1015 w 1451"/>
                <a:gd name="T29" fmla="*/ 1161 h 1285"/>
                <a:gd name="T30" fmla="*/ 434 w 1451"/>
                <a:gd name="T31" fmla="*/ 1157 h 1285"/>
                <a:gd name="T32" fmla="*/ 124 w 1451"/>
                <a:gd name="T33" fmla="*/ 623 h 1285"/>
                <a:gd name="T34" fmla="*/ 70 w 1451"/>
                <a:gd name="T35" fmla="*/ 654 h 1285"/>
                <a:gd name="T36" fmla="*/ 126 w 1451"/>
                <a:gd name="T37" fmla="*/ 683 h 1285"/>
                <a:gd name="T38" fmla="*/ 70 w 1451"/>
                <a:gd name="T39" fmla="*/ 654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1" h="1285">
                  <a:moveTo>
                    <a:pt x="70" y="654"/>
                  </a:moveTo>
                  <a:lnTo>
                    <a:pt x="16" y="685"/>
                  </a:lnTo>
                  <a:lnTo>
                    <a:pt x="363" y="1281"/>
                  </a:lnTo>
                  <a:lnTo>
                    <a:pt x="1086" y="1285"/>
                  </a:lnTo>
                  <a:lnTo>
                    <a:pt x="1451" y="652"/>
                  </a:lnTo>
                  <a:lnTo>
                    <a:pt x="1117" y="0"/>
                  </a:lnTo>
                  <a:lnTo>
                    <a:pt x="336" y="0"/>
                  </a:lnTo>
                  <a:lnTo>
                    <a:pt x="0" y="656"/>
                  </a:lnTo>
                  <a:lnTo>
                    <a:pt x="16" y="685"/>
                  </a:lnTo>
                  <a:lnTo>
                    <a:pt x="70" y="654"/>
                  </a:lnTo>
                  <a:lnTo>
                    <a:pt x="126" y="683"/>
                  </a:lnTo>
                  <a:lnTo>
                    <a:pt x="411" y="125"/>
                  </a:lnTo>
                  <a:lnTo>
                    <a:pt x="1042" y="125"/>
                  </a:lnTo>
                  <a:lnTo>
                    <a:pt x="1310" y="648"/>
                  </a:lnTo>
                  <a:lnTo>
                    <a:pt x="1015" y="1161"/>
                  </a:lnTo>
                  <a:lnTo>
                    <a:pt x="434" y="1157"/>
                  </a:lnTo>
                  <a:lnTo>
                    <a:pt x="124" y="623"/>
                  </a:lnTo>
                  <a:lnTo>
                    <a:pt x="70" y="654"/>
                  </a:lnTo>
                  <a:lnTo>
                    <a:pt x="126" y="683"/>
                  </a:lnTo>
                  <a:lnTo>
                    <a:pt x="70" y="6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5"/>
            <p:cNvSpPr/>
            <p:nvPr/>
          </p:nvSpPr>
          <p:spPr bwMode="auto">
            <a:xfrm>
              <a:off x="5295594" y="3469249"/>
              <a:ext cx="1571627" cy="967405"/>
            </a:xfrm>
            <a:custGeom>
              <a:avLst/>
              <a:gdLst>
                <a:gd name="T0" fmla="*/ 937 w 1454"/>
                <a:gd name="T1" fmla="*/ 0 h 895"/>
                <a:gd name="T2" fmla="*/ 1454 w 1454"/>
                <a:gd name="T3" fmla="*/ 895 h 895"/>
                <a:gd name="T4" fmla="*/ 0 w 1454"/>
                <a:gd name="T5" fmla="*/ 895 h 895"/>
                <a:gd name="T6" fmla="*/ 517 w 1454"/>
                <a:gd name="T7" fmla="*/ 0 h 895"/>
                <a:gd name="T8" fmla="*/ 937 w 1454"/>
                <a:gd name="T9" fmla="*/ 0 h 895"/>
              </a:gdLst>
              <a:ahLst/>
              <a:cxnLst>
                <a:cxn ang="0">
                  <a:pos x="T0" y="T1"/>
                </a:cxn>
                <a:cxn ang="0">
                  <a:pos x="T2" y="T3"/>
                </a:cxn>
                <a:cxn ang="0">
                  <a:pos x="T4" y="T5"/>
                </a:cxn>
                <a:cxn ang="0">
                  <a:pos x="T6" y="T7"/>
                </a:cxn>
                <a:cxn ang="0">
                  <a:pos x="T8" y="T9"/>
                </a:cxn>
              </a:cxnLst>
              <a:rect l="0" t="0" r="r" b="b"/>
              <a:pathLst>
                <a:path w="1454" h="895">
                  <a:moveTo>
                    <a:pt x="937" y="0"/>
                  </a:moveTo>
                  <a:lnTo>
                    <a:pt x="1454" y="895"/>
                  </a:lnTo>
                  <a:lnTo>
                    <a:pt x="0" y="895"/>
                  </a:lnTo>
                  <a:lnTo>
                    <a:pt x="517" y="0"/>
                  </a:lnTo>
                  <a:lnTo>
                    <a:pt x="937" y="0"/>
                  </a:lnTo>
                  <a:close/>
                </a:path>
              </a:pathLst>
            </a:custGeom>
            <a:solidFill>
              <a:schemeClr val="accent3"/>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6"/>
            <p:cNvSpPr/>
            <p:nvPr/>
          </p:nvSpPr>
          <p:spPr bwMode="auto">
            <a:xfrm>
              <a:off x="5271815" y="3456279"/>
              <a:ext cx="1618105" cy="994427"/>
            </a:xfrm>
            <a:custGeom>
              <a:avLst/>
              <a:gdLst>
                <a:gd name="T0" fmla="*/ 959 w 1497"/>
                <a:gd name="T1" fmla="*/ 12 h 920"/>
                <a:gd name="T2" fmla="*/ 946 w 1497"/>
                <a:gd name="T3" fmla="*/ 18 h 920"/>
                <a:gd name="T4" fmla="*/ 1453 w 1497"/>
                <a:gd name="T5" fmla="*/ 895 h 920"/>
                <a:gd name="T6" fmla="*/ 43 w 1497"/>
                <a:gd name="T7" fmla="*/ 895 h 920"/>
                <a:gd name="T8" fmla="*/ 546 w 1497"/>
                <a:gd name="T9" fmla="*/ 25 h 920"/>
                <a:gd name="T10" fmla="*/ 959 w 1497"/>
                <a:gd name="T11" fmla="*/ 25 h 920"/>
                <a:gd name="T12" fmla="*/ 959 w 1497"/>
                <a:gd name="T13" fmla="*/ 12 h 920"/>
                <a:gd name="T14" fmla="*/ 946 w 1497"/>
                <a:gd name="T15" fmla="*/ 18 h 920"/>
                <a:gd name="T16" fmla="*/ 959 w 1497"/>
                <a:gd name="T17" fmla="*/ 12 h 920"/>
                <a:gd name="T18" fmla="*/ 959 w 1497"/>
                <a:gd name="T19" fmla="*/ 0 h 920"/>
                <a:gd name="T20" fmla="*/ 531 w 1497"/>
                <a:gd name="T21" fmla="*/ 0 h 920"/>
                <a:gd name="T22" fmla="*/ 0 w 1497"/>
                <a:gd name="T23" fmla="*/ 920 h 920"/>
                <a:gd name="T24" fmla="*/ 1497 w 1497"/>
                <a:gd name="T25" fmla="*/ 920 h 920"/>
                <a:gd name="T26" fmla="*/ 965 w 1497"/>
                <a:gd name="T27" fmla="*/ 0 h 920"/>
                <a:gd name="T28" fmla="*/ 959 w 1497"/>
                <a:gd name="T29" fmla="*/ 0 h 920"/>
                <a:gd name="T30" fmla="*/ 959 w 1497"/>
                <a:gd name="T31"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7" h="920">
                  <a:moveTo>
                    <a:pt x="959" y="12"/>
                  </a:moveTo>
                  <a:lnTo>
                    <a:pt x="946" y="18"/>
                  </a:lnTo>
                  <a:lnTo>
                    <a:pt x="1453" y="895"/>
                  </a:lnTo>
                  <a:lnTo>
                    <a:pt x="43" y="895"/>
                  </a:lnTo>
                  <a:lnTo>
                    <a:pt x="546" y="25"/>
                  </a:lnTo>
                  <a:lnTo>
                    <a:pt x="959" y="25"/>
                  </a:lnTo>
                  <a:lnTo>
                    <a:pt x="959" y="12"/>
                  </a:lnTo>
                  <a:lnTo>
                    <a:pt x="946" y="18"/>
                  </a:lnTo>
                  <a:lnTo>
                    <a:pt x="959" y="12"/>
                  </a:lnTo>
                  <a:lnTo>
                    <a:pt x="959" y="0"/>
                  </a:lnTo>
                  <a:lnTo>
                    <a:pt x="531" y="0"/>
                  </a:lnTo>
                  <a:lnTo>
                    <a:pt x="0" y="920"/>
                  </a:lnTo>
                  <a:lnTo>
                    <a:pt x="1497" y="920"/>
                  </a:lnTo>
                  <a:lnTo>
                    <a:pt x="965" y="0"/>
                  </a:lnTo>
                  <a:lnTo>
                    <a:pt x="959" y="0"/>
                  </a:lnTo>
                  <a:lnTo>
                    <a:pt x="9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7"/>
            <p:cNvSpPr/>
            <p:nvPr/>
          </p:nvSpPr>
          <p:spPr bwMode="auto">
            <a:xfrm>
              <a:off x="6308397" y="1713869"/>
              <a:ext cx="1344638" cy="1363014"/>
            </a:xfrm>
            <a:custGeom>
              <a:avLst/>
              <a:gdLst>
                <a:gd name="T0" fmla="*/ 517 w 1244"/>
                <a:gd name="T1" fmla="*/ 0 h 1261"/>
                <a:gd name="T2" fmla="*/ 1244 w 1244"/>
                <a:gd name="T3" fmla="*/ 1261 h 1261"/>
                <a:gd name="T4" fmla="*/ 210 w 1244"/>
                <a:gd name="T5" fmla="*/ 1261 h 1261"/>
                <a:gd name="T6" fmla="*/ 0 w 1244"/>
                <a:gd name="T7" fmla="*/ 897 h 1261"/>
                <a:gd name="T8" fmla="*/ 517 w 1244"/>
                <a:gd name="T9" fmla="*/ 0 h 1261"/>
              </a:gdLst>
              <a:ahLst/>
              <a:cxnLst>
                <a:cxn ang="0">
                  <a:pos x="T0" y="T1"/>
                </a:cxn>
                <a:cxn ang="0">
                  <a:pos x="T2" y="T3"/>
                </a:cxn>
                <a:cxn ang="0">
                  <a:pos x="T4" y="T5"/>
                </a:cxn>
                <a:cxn ang="0">
                  <a:pos x="T6" y="T7"/>
                </a:cxn>
                <a:cxn ang="0">
                  <a:pos x="T8" y="T9"/>
                </a:cxn>
              </a:cxnLst>
              <a:rect l="0" t="0" r="r" b="b"/>
              <a:pathLst>
                <a:path w="1244" h="1261">
                  <a:moveTo>
                    <a:pt x="517" y="0"/>
                  </a:moveTo>
                  <a:lnTo>
                    <a:pt x="1244" y="1261"/>
                  </a:lnTo>
                  <a:lnTo>
                    <a:pt x="210" y="1261"/>
                  </a:lnTo>
                  <a:lnTo>
                    <a:pt x="0" y="897"/>
                  </a:lnTo>
                  <a:lnTo>
                    <a:pt x="517" y="0"/>
                  </a:lnTo>
                  <a:close/>
                </a:path>
              </a:pathLst>
            </a:custGeom>
            <a:solidFill>
              <a:schemeClr val="accent2"/>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8"/>
            <p:cNvSpPr/>
            <p:nvPr/>
          </p:nvSpPr>
          <p:spPr bwMode="auto">
            <a:xfrm>
              <a:off x="6292183" y="1700899"/>
              <a:ext cx="1373822" cy="1388956"/>
            </a:xfrm>
            <a:custGeom>
              <a:avLst/>
              <a:gdLst>
                <a:gd name="T0" fmla="*/ 256 w 612"/>
                <a:gd name="T1" fmla="*/ 6 h 619"/>
                <a:gd name="T2" fmla="*/ 251 w 612"/>
                <a:gd name="T3" fmla="*/ 9 h 619"/>
                <a:gd name="T4" fmla="*/ 595 w 612"/>
                <a:gd name="T5" fmla="*/ 607 h 619"/>
                <a:gd name="T6" fmla="*/ 111 w 612"/>
                <a:gd name="T7" fmla="*/ 607 h 619"/>
                <a:gd name="T8" fmla="*/ 14 w 612"/>
                <a:gd name="T9" fmla="*/ 438 h 619"/>
                <a:gd name="T10" fmla="*/ 261 w 612"/>
                <a:gd name="T11" fmla="*/ 9 h 619"/>
                <a:gd name="T12" fmla="*/ 256 w 612"/>
                <a:gd name="T13" fmla="*/ 6 h 619"/>
                <a:gd name="T14" fmla="*/ 251 w 612"/>
                <a:gd name="T15" fmla="*/ 9 h 619"/>
                <a:gd name="T16" fmla="*/ 256 w 612"/>
                <a:gd name="T17" fmla="*/ 6 h 619"/>
                <a:gd name="T18" fmla="*/ 251 w 612"/>
                <a:gd name="T19" fmla="*/ 3 h 619"/>
                <a:gd name="T20" fmla="*/ 1 w 612"/>
                <a:gd name="T21" fmla="*/ 435 h 619"/>
                <a:gd name="T22" fmla="*/ 1 w 612"/>
                <a:gd name="T23" fmla="*/ 441 h 619"/>
                <a:gd name="T24" fmla="*/ 102 w 612"/>
                <a:gd name="T25" fmla="*/ 616 h 619"/>
                <a:gd name="T26" fmla="*/ 108 w 612"/>
                <a:gd name="T27" fmla="*/ 619 h 619"/>
                <a:gd name="T28" fmla="*/ 606 w 612"/>
                <a:gd name="T29" fmla="*/ 619 h 619"/>
                <a:gd name="T30" fmla="*/ 611 w 612"/>
                <a:gd name="T31" fmla="*/ 616 h 619"/>
                <a:gd name="T32" fmla="*/ 611 w 612"/>
                <a:gd name="T33" fmla="*/ 610 h 619"/>
                <a:gd name="T34" fmla="*/ 261 w 612"/>
                <a:gd name="T35" fmla="*/ 3 h 619"/>
                <a:gd name="T36" fmla="*/ 256 w 612"/>
                <a:gd name="T37" fmla="*/ 0 h 619"/>
                <a:gd name="T38" fmla="*/ 251 w 612"/>
                <a:gd name="T39" fmla="*/ 3 h 619"/>
                <a:gd name="T40" fmla="*/ 256 w 612"/>
                <a:gd name="T41" fmla="*/ 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9">
                  <a:moveTo>
                    <a:pt x="256" y="6"/>
                  </a:moveTo>
                  <a:cubicBezTo>
                    <a:pt x="251" y="9"/>
                    <a:pt x="251" y="9"/>
                    <a:pt x="251" y="9"/>
                  </a:cubicBezTo>
                  <a:cubicBezTo>
                    <a:pt x="595" y="607"/>
                    <a:pt x="595" y="607"/>
                    <a:pt x="595" y="607"/>
                  </a:cubicBezTo>
                  <a:cubicBezTo>
                    <a:pt x="111" y="607"/>
                    <a:pt x="111" y="607"/>
                    <a:pt x="111" y="607"/>
                  </a:cubicBezTo>
                  <a:cubicBezTo>
                    <a:pt x="14" y="438"/>
                    <a:pt x="14" y="438"/>
                    <a:pt x="14" y="438"/>
                  </a:cubicBezTo>
                  <a:cubicBezTo>
                    <a:pt x="261" y="9"/>
                    <a:pt x="261" y="9"/>
                    <a:pt x="261" y="9"/>
                  </a:cubicBezTo>
                  <a:cubicBezTo>
                    <a:pt x="256" y="6"/>
                    <a:pt x="256" y="6"/>
                    <a:pt x="256" y="6"/>
                  </a:cubicBezTo>
                  <a:cubicBezTo>
                    <a:pt x="251" y="9"/>
                    <a:pt x="251" y="9"/>
                    <a:pt x="251" y="9"/>
                  </a:cubicBezTo>
                  <a:cubicBezTo>
                    <a:pt x="256" y="6"/>
                    <a:pt x="256" y="6"/>
                    <a:pt x="256" y="6"/>
                  </a:cubicBezTo>
                  <a:cubicBezTo>
                    <a:pt x="251" y="3"/>
                    <a:pt x="251" y="3"/>
                    <a:pt x="251" y="3"/>
                  </a:cubicBezTo>
                  <a:cubicBezTo>
                    <a:pt x="1" y="435"/>
                    <a:pt x="1" y="435"/>
                    <a:pt x="1" y="435"/>
                  </a:cubicBezTo>
                  <a:cubicBezTo>
                    <a:pt x="0" y="437"/>
                    <a:pt x="0" y="439"/>
                    <a:pt x="1" y="441"/>
                  </a:cubicBezTo>
                  <a:cubicBezTo>
                    <a:pt x="102" y="616"/>
                    <a:pt x="102" y="616"/>
                    <a:pt x="102" y="616"/>
                  </a:cubicBezTo>
                  <a:cubicBezTo>
                    <a:pt x="103" y="618"/>
                    <a:pt x="105" y="619"/>
                    <a:pt x="108" y="619"/>
                  </a:cubicBezTo>
                  <a:cubicBezTo>
                    <a:pt x="606" y="619"/>
                    <a:pt x="606" y="619"/>
                    <a:pt x="606" y="619"/>
                  </a:cubicBezTo>
                  <a:cubicBezTo>
                    <a:pt x="608" y="619"/>
                    <a:pt x="610" y="618"/>
                    <a:pt x="611" y="616"/>
                  </a:cubicBezTo>
                  <a:cubicBezTo>
                    <a:pt x="612" y="614"/>
                    <a:pt x="612" y="612"/>
                    <a:pt x="611" y="610"/>
                  </a:cubicBezTo>
                  <a:cubicBezTo>
                    <a:pt x="261" y="3"/>
                    <a:pt x="261" y="3"/>
                    <a:pt x="261" y="3"/>
                  </a:cubicBezTo>
                  <a:cubicBezTo>
                    <a:pt x="260" y="2"/>
                    <a:pt x="258" y="0"/>
                    <a:pt x="256" y="0"/>
                  </a:cubicBezTo>
                  <a:cubicBezTo>
                    <a:pt x="254" y="0"/>
                    <a:pt x="252" y="2"/>
                    <a:pt x="251" y="3"/>
                  </a:cubicBezTo>
                  <a:lnTo>
                    <a:pt x="25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9"/>
            <p:cNvSpPr/>
            <p:nvPr/>
          </p:nvSpPr>
          <p:spPr bwMode="auto">
            <a:xfrm>
              <a:off x="4510862" y="1713869"/>
              <a:ext cx="1343557" cy="1363014"/>
            </a:xfrm>
            <a:custGeom>
              <a:avLst/>
              <a:gdLst>
                <a:gd name="T0" fmla="*/ 0 w 1243"/>
                <a:gd name="T1" fmla="*/ 1261 h 1261"/>
                <a:gd name="T2" fmla="*/ 0 w 1243"/>
                <a:gd name="T3" fmla="*/ 1261 h 1261"/>
                <a:gd name="T4" fmla="*/ 0 w 1243"/>
                <a:gd name="T5" fmla="*/ 1261 h 1261"/>
                <a:gd name="T6" fmla="*/ 726 w 1243"/>
                <a:gd name="T7" fmla="*/ 0 h 1261"/>
                <a:gd name="T8" fmla="*/ 1243 w 1243"/>
                <a:gd name="T9" fmla="*/ 897 h 1261"/>
                <a:gd name="T10" fmla="*/ 1034 w 1243"/>
                <a:gd name="T11" fmla="*/ 1261 h 1261"/>
                <a:gd name="T12" fmla="*/ 0 w 1243"/>
                <a:gd name="T13" fmla="*/ 1261 h 1261"/>
              </a:gdLst>
              <a:ahLst/>
              <a:cxnLst>
                <a:cxn ang="0">
                  <a:pos x="T0" y="T1"/>
                </a:cxn>
                <a:cxn ang="0">
                  <a:pos x="T2" y="T3"/>
                </a:cxn>
                <a:cxn ang="0">
                  <a:pos x="T4" y="T5"/>
                </a:cxn>
                <a:cxn ang="0">
                  <a:pos x="T6" y="T7"/>
                </a:cxn>
                <a:cxn ang="0">
                  <a:pos x="T8" y="T9"/>
                </a:cxn>
                <a:cxn ang="0">
                  <a:pos x="T10" y="T11"/>
                </a:cxn>
                <a:cxn ang="0">
                  <a:pos x="T12" y="T13"/>
                </a:cxn>
              </a:cxnLst>
              <a:rect l="0" t="0" r="r" b="b"/>
              <a:pathLst>
                <a:path w="1243" h="1261">
                  <a:moveTo>
                    <a:pt x="0" y="1261"/>
                  </a:moveTo>
                  <a:lnTo>
                    <a:pt x="0" y="1261"/>
                  </a:lnTo>
                  <a:lnTo>
                    <a:pt x="0" y="1261"/>
                  </a:lnTo>
                  <a:lnTo>
                    <a:pt x="726" y="0"/>
                  </a:lnTo>
                  <a:lnTo>
                    <a:pt x="1243" y="897"/>
                  </a:lnTo>
                  <a:lnTo>
                    <a:pt x="1034" y="1261"/>
                  </a:lnTo>
                  <a:lnTo>
                    <a:pt x="0" y="1261"/>
                  </a:lnTo>
                  <a:close/>
                </a:path>
              </a:pathLst>
            </a:custGeom>
            <a:solidFill>
              <a:schemeClr val="accent1"/>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20"/>
            <p:cNvSpPr/>
            <p:nvPr/>
          </p:nvSpPr>
          <p:spPr bwMode="auto">
            <a:xfrm>
              <a:off x="4494649" y="1700898"/>
              <a:ext cx="1373822" cy="1411654"/>
            </a:xfrm>
            <a:custGeom>
              <a:avLst/>
              <a:gdLst>
                <a:gd name="T0" fmla="*/ 7 w 612"/>
                <a:gd name="T1" fmla="*/ 613 h 619"/>
                <a:gd name="T2" fmla="*/ 4 w 612"/>
                <a:gd name="T3" fmla="*/ 608 h 619"/>
                <a:gd name="T4" fmla="*/ 3 w 612"/>
                <a:gd name="T5" fmla="*/ 608 h 619"/>
                <a:gd name="T6" fmla="*/ 7 w 612"/>
                <a:gd name="T7" fmla="*/ 613 h 619"/>
                <a:gd name="T8" fmla="*/ 12 w 612"/>
                <a:gd name="T9" fmla="*/ 610 h 619"/>
                <a:gd name="T10" fmla="*/ 12 w 612"/>
                <a:gd name="T11" fmla="*/ 610 h 619"/>
                <a:gd name="T12" fmla="*/ 7 w 612"/>
                <a:gd name="T13" fmla="*/ 613 h 619"/>
                <a:gd name="T14" fmla="*/ 12 w 612"/>
                <a:gd name="T15" fmla="*/ 616 h 619"/>
                <a:gd name="T16" fmla="*/ 357 w 612"/>
                <a:gd name="T17" fmla="*/ 18 h 619"/>
                <a:gd name="T18" fmla="*/ 599 w 612"/>
                <a:gd name="T19" fmla="*/ 438 h 619"/>
                <a:gd name="T20" fmla="*/ 501 w 612"/>
                <a:gd name="T21" fmla="*/ 607 h 619"/>
                <a:gd name="T22" fmla="*/ 7 w 612"/>
                <a:gd name="T23" fmla="*/ 607 h 619"/>
                <a:gd name="T24" fmla="*/ 4 w 612"/>
                <a:gd name="T25" fmla="*/ 608 h 619"/>
                <a:gd name="T26" fmla="*/ 7 w 612"/>
                <a:gd name="T27" fmla="*/ 613 h 619"/>
                <a:gd name="T28" fmla="*/ 7 w 612"/>
                <a:gd name="T29" fmla="*/ 619 h 619"/>
                <a:gd name="T30" fmla="*/ 505 w 612"/>
                <a:gd name="T31" fmla="*/ 619 h 619"/>
                <a:gd name="T32" fmla="*/ 510 w 612"/>
                <a:gd name="T33" fmla="*/ 616 h 619"/>
                <a:gd name="T34" fmla="*/ 611 w 612"/>
                <a:gd name="T35" fmla="*/ 441 h 619"/>
                <a:gd name="T36" fmla="*/ 611 w 612"/>
                <a:gd name="T37" fmla="*/ 435 h 619"/>
                <a:gd name="T38" fmla="*/ 362 w 612"/>
                <a:gd name="T39" fmla="*/ 3 h 619"/>
                <a:gd name="T40" fmla="*/ 357 w 612"/>
                <a:gd name="T41" fmla="*/ 0 h 619"/>
                <a:gd name="T42" fmla="*/ 351 w 612"/>
                <a:gd name="T43" fmla="*/ 3 h 619"/>
                <a:gd name="T44" fmla="*/ 1 w 612"/>
                <a:gd name="T45" fmla="*/ 610 h 619"/>
                <a:gd name="T46" fmla="*/ 1 w 612"/>
                <a:gd name="T47" fmla="*/ 616 h 619"/>
                <a:gd name="T48" fmla="*/ 2 w 612"/>
                <a:gd name="T49" fmla="*/ 616 h 619"/>
                <a:gd name="T50" fmla="*/ 5 w 612"/>
                <a:gd name="T51" fmla="*/ 619 h 619"/>
                <a:gd name="T52" fmla="*/ 10 w 612"/>
                <a:gd name="T53" fmla="*/ 618 h 619"/>
                <a:gd name="T54" fmla="*/ 10 w 612"/>
                <a:gd name="T55" fmla="*/ 618 h 619"/>
                <a:gd name="T56" fmla="*/ 7 w 612"/>
                <a:gd name="T57" fmla="*/ 613 h 619"/>
                <a:gd name="T58" fmla="*/ 7 w 612"/>
                <a:gd name="T59" fmla="*/ 619 h 619"/>
                <a:gd name="T60" fmla="*/ 7 w 612"/>
                <a:gd name="T61" fmla="*/ 61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2" h="619">
                  <a:moveTo>
                    <a:pt x="7" y="613"/>
                  </a:moveTo>
                  <a:cubicBezTo>
                    <a:pt x="4" y="608"/>
                    <a:pt x="4" y="608"/>
                    <a:pt x="4" y="608"/>
                  </a:cubicBezTo>
                  <a:cubicBezTo>
                    <a:pt x="3" y="608"/>
                    <a:pt x="3" y="608"/>
                    <a:pt x="3" y="608"/>
                  </a:cubicBezTo>
                  <a:cubicBezTo>
                    <a:pt x="7" y="613"/>
                    <a:pt x="7" y="613"/>
                    <a:pt x="7" y="613"/>
                  </a:cubicBezTo>
                  <a:cubicBezTo>
                    <a:pt x="12" y="610"/>
                    <a:pt x="12" y="610"/>
                    <a:pt x="12" y="610"/>
                  </a:cubicBezTo>
                  <a:cubicBezTo>
                    <a:pt x="12" y="610"/>
                    <a:pt x="12" y="610"/>
                    <a:pt x="12" y="610"/>
                  </a:cubicBezTo>
                  <a:cubicBezTo>
                    <a:pt x="7" y="613"/>
                    <a:pt x="7" y="613"/>
                    <a:pt x="7" y="613"/>
                  </a:cubicBezTo>
                  <a:cubicBezTo>
                    <a:pt x="12" y="616"/>
                    <a:pt x="12" y="616"/>
                    <a:pt x="12" y="616"/>
                  </a:cubicBezTo>
                  <a:cubicBezTo>
                    <a:pt x="357" y="18"/>
                    <a:pt x="357" y="18"/>
                    <a:pt x="357" y="18"/>
                  </a:cubicBezTo>
                  <a:cubicBezTo>
                    <a:pt x="599" y="438"/>
                    <a:pt x="599" y="438"/>
                    <a:pt x="599" y="438"/>
                  </a:cubicBezTo>
                  <a:cubicBezTo>
                    <a:pt x="501" y="607"/>
                    <a:pt x="501" y="607"/>
                    <a:pt x="501" y="607"/>
                  </a:cubicBezTo>
                  <a:cubicBezTo>
                    <a:pt x="7" y="607"/>
                    <a:pt x="7" y="607"/>
                    <a:pt x="7" y="607"/>
                  </a:cubicBezTo>
                  <a:cubicBezTo>
                    <a:pt x="6" y="607"/>
                    <a:pt x="5" y="607"/>
                    <a:pt x="4" y="608"/>
                  </a:cubicBezTo>
                  <a:cubicBezTo>
                    <a:pt x="7" y="613"/>
                    <a:pt x="7" y="613"/>
                    <a:pt x="7" y="613"/>
                  </a:cubicBezTo>
                  <a:cubicBezTo>
                    <a:pt x="7" y="619"/>
                    <a:pt x="7" y="619"/>
                    <a:pt x="7" y="619"/>
                  </a:cubicBezTo>
                  <a:cubicBezTo>
                    <a:pt x="505" y="619"/>
                    <a:pt x="505" y="619"/>
                    <a:pt x="505" y="619"/>
                  </a:cubicBezTo>
                  <a:cubicBezTo>
                    <a:pt x="507" y="619"/>
                    <a:pt x="509" y="618"/>
                    <a:pt x="510" y="616"/>
                  </a:cubicBezTo>
                  <a:cubicBezTo>
                    <a:pt x="611" y="441"/>
                    <a:pt x="611" y="441"/>
                    <a:pt x="611" y="441"/>
                  </a:cubicBezTo>
                  <a:cubicBezTo>
                    <a:pt x="612" y="439"/>
                    <a:pt x="612" y="437"/>
                    <a:pt x="611" y="435"/>
                  </a:cubicBezTo>
                  <a:cubicBezTo>
                    <a:pt x="362" y="3"/>
                    <a:pt x="362" y="3"/>
                    <a:pt x="362" y="3"/>
                  </a:cubicBezTo>
                  <a:cubicBezTo>
                    <a:pt x="361" y="2"/>
                    <a:pt x="359" y="0"/>
                    <a:pt x="357" y="0"/>
                  </a:cubicBezTo>
                  <a:cubicBezTo>
                    <a:pt x="354" y="0"/>
                    <a:pt x="352" y="2"/>
                    <a:pt x="351" y="3"/>
                  </a:cubicBezTo>
                  <a:cubicBezTo>
                    <a:pt x="1" y="610"/>
                    <a:pt x="1" y="610"/>
                    <a:pt x="1" y="610"/>
                  </a:cubicBezTo>
                  <a:cubicBezTo>
                    <a:pt x="0" y="612"/>
                    <a:pt x="0" y="614"/>
                    <a:pt x="1" y="616"/>
                  </a:cubicBezTo>
                  <a:cubicBezTo>
                    <a:pt x="2" y="616"/>
                    <a:pt x="2" y="616"/>
                    <a:pt x="2" y="616"/>
                  </a:cubicBezTo>
                  <a:cubicBezTo>
                    <a:pt x="2" y="618"/>
                    <a:pt x="4" y="619"/>
                    <a:pt x="5" y="619"/>
                  </a:cubicBezTo>
                  <a:cubicBezTo>
                    <a:pt x="7" y="619"/>
                    <a:pt x="9" y="619"/>
                    <a:pt x="10" y="618"/>
                  </a:cubicBezTo>
                  <a:cubicBezTo>
                    <a:pt x="10" y="618"/>
                    <a:pt x="10" y="618"/>
                    <a:pt x="10" y="618"/>
                  </a:cubicBezTo>
                  <a:cubicBezTo>
                    <a:pt x="7" y="613"/>
                    <a:pt x="7" y="613"/>
                    <a:pt x="7" y="613"/>
                  </a:cubicBezTo>
                  <a:cubicBezTo>
                    <a:pt x="7" y="619"/>
                    <a:pt x="7" y="619"/>
                    <a:pt x="7" y="619"/>
                  </a:cubicBezTo>
                  <a:lnTo>
                    <a:pt x="7" y="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9"/>
          <p:cNvGrpSpPr/>
          <p:nvPr/>
        </p:nvGrpSpPr>
        <p:grpSpPr>
          <a:xfrm>
            <a:off x="4919654" y="2168593"/>
            <a:ext cx="314717" cy="459971"/>
            <a:chOff x="6258454" y="3849160"/>
            <a:chExt cx="330200" cy="482600"/>
          </a:xfrm>
          <a:solidFill>
            <a:schemeClr val="bg1"/>
          </a:solidFill>
        </p:grpSpPr>
        <p:sp>
          <p:nvSpPr>
            <p:cNvPr id="20"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Group 22"/>
          <p:cNvGrpSpPr/>
          <p:nvPr/>
        </p:nvGrpSpPr>
        <p:grpSpPr>
          <a:xfrm>
            <a:off x="6539830" y="2182574"/>
            <a:ext cx="458457" cy="431223"/>
            <a:chOff x="8106304" y="3879322"/>
            <a:chExt cx="481012" cy="452438"/>
          </a:xfrm>
          <a:solidFill>
            <a:schemeClr val="bg1"/>
          </a:solidFill>
        </p:grpSpPr>
        <p:sp>
          <p:nvSpPr>
            <p:cNvPr id="23" name="Freeform 32"/>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33"/>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5"/>
          <p:cNvGrpSpPr/>
          <p:nvPr/>
        </p:nvGrpSpPr>
        <p:grpSpPr>
          <a:xfrm>
            <a:off x="5678787" y="3633212"/>
            <a:ext cx="535571" cy="443809"/>
            <a:chOff x="-1587" y="1789113"/>
            <a:chExt cx="963613" cy="798512"/>
          </a:xfrm>
          <a:solidFill>
            <a:schemeClr val="bg1"/>
          </a:solidFill>
        </p:grpSpPr>
        <p:sp>
          <p:nvSpPr>
            <p:cNvPr id="26" name="Freeform 11"/>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2"/>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4"/>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5"/>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6"/>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2" name="Rectangle 29"/>
          <p:cNvSpPr/>
          <p:nvPr/>
        </p:nvSpPr>
        <p:spPr>
          <a:xfrm>
            <a:off x="7995285" y="2168525"/>
            <a:ext cx="3335020" cy="8604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相对整体意义上的机会识别过程，这里的机会识别应当是狭义上的识别，即从创意中筛选合适的机会。</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7995285" y="1664970"/>
            <a:ext cx="2759075"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2. 机会的识别</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923925" y="2168525"/>
            <a:ext cx="2979420" cy="1373505"/>
          </a:xfrm>
          <a:prstGeom prst="rect">
            <a:avLst/>
          </a:prstGeom>
        </p:spPr>
        <p:txBody>
          <a:bodyPr wrap="square">
            <a:spAutoFit/>
          </a:bodyPr>
          <a:lstStyle/>
          <a:p>
            <a:pPr lvl="0" algn="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在这一阶段，创业者对整个经济系统中可能的创意展开搜索，如果创业者意识到某一创意可能是潜在的商业机会，具有现在的发展价值，将进入机会的识别阶段。</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923925" y="1664970"/>
            <a:ext cx="2980055" cy="33718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 1. 机会的搜寻</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2875915" y="5230495"/>
            <a:ext cx="6176010" cy="860425"/>
          </a:xfrm>
          <a:prstGeom prst="rect">
            <a:avLst/>
          </a:prstGeom>
        </p:spPr>
        <p:txBody>
          <a:bodyPr wrap="square">
            <a:spAutoFit/>
          </a:bodyPr>
          <a:lstStyle/>
          <a:p>
            <a:pPr lvl="0" algn="ct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实际上机会的评估已经带有部分调查的含义了，相对比较正式，考察的内容主要是各项财务指标、创业团队的构成等，通过机会的评估，创业者决定是否正式组建企业，吸引投资。</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3876675" y="4694555"/>
            <a:ext cx="4098290" cy="337185"/>
          </a:xfrm>
          <a:prstGeom prst="rect">
            <a:avLst/>
          </a:prstGeom>
        </p:spPr>
        <p:txBody>
          <a:bodyPr wrap="square">
            <a:spAutoFit/>
          </a:bodyPr>
          <a:lstStyle/>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3. 机会的评估</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创新意识</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4640580" cy="881380"/>
            <a:chOff x="7225" y="2228"/>
            <a:chExt cx="7308" cy="1388"/>
          </a:xfrm>
        </p:grpSpPr>
        <p:grpSp>
          <p:nvGrpSpPr>
            <p:cNvPr id="8" name="ïslidé"/>
            <p:cNvGrpSpPr/>
            <p:nvPr/>
          </p:nvGrpSpPr>
          <p:grpSpPr>
            <a:xfrm rot="0">
              <a:off x="7225" y="2228"/>
              <a:ext cx="7309" cy="1223"/>
              <a:chOff x="2034026" y="2490855"/>
              <a:chExt cx="3731024"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3150" y="2630807"/>
                <a:ext cx="3001900"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创造性思维</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创新方法</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创新能力</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05</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创业概述</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587875" y="5346700"/>
            <a:ext cx="5493385" cy="881380"/>
            <a:chOff x="7225" y="8420"/>
            <a:chExt cx="8651" cy="1388"/>
          </a:xfrm>
        </p:grpSpPr>
        <p:grpSp>
          <p:nvGrpSpPr>
            <p:cNvPr id="30" name="ïs1ïďe"/>
            <p:cNvGrpSpPr/>
            <p:nvPr/>
          </p:nvGrpSpPr>
          <p:grpSpPr>
            <a:xfrm rot="0">
              <a:off x="7225" y="8420"/>
              <a:ext cx="8651" cy="1223"/>
              <a:chOff x="2034026" y="4161896"/>
              <a:chExt cx="4416353" cy="624349"/>
            </a:xfrm>
          </p:grpSpPr>
          <p:sp>
            <p:nvSpPr>
              <p:cNvPr id="31" name="ïṡlïḓè"/>
              <p:cNvSpPr/>
              <p:nvPr/>
            </p:nvSpPr>
            <p:spPr>
              <a:xfrm>
                <a:off x="2034026" y="4161896"/>
                <a:ext cx="624349" cy="624349"/>
              </a:xfrm>
              <a:prstGeom prst="ellipse">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06</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isļíḋe"/>
              <p:cNvSpPr/>
              <p:nvPr/>
            </p:nvSpPr>
            <p:spPr bwMode="auto">
              <a:xfrm>
                <a:off x="2763023" y="4301775"/>
                <a:ext cx="3687356"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创业团队与创业文化</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4" name="直接连接符 22"/>
            <p:cNvCxnSpPr/>
            <p:nvPr/>
          </p:nvCxnSpPr>
          <p:spPr>
            <a:xfrm>
              <a:off x="8857" y="9808"/>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49145"/>
            <a:ext cx="12192000" cy="3898900"/>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创业机会的识别</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088390" y="1395095"/>
            <a:ext cx="4636770" cy="368300"/>
          </a:xfrm>
          <a:prstGeom prst="rect">
            <a:avLst/>
          </a:prstGeom>
          <a:noFill/>
        </p:spPr>
        <p:txBody>
          <a:bodyPr wrap="square" rtlCol="0" anchor="t">
            <a:spAutoFit/>
          </a:bodyPr>
          <a:p>
            <a:r>
              <a:rPr lang="zh-CN" altLang="en-US"/>
              <a:t>机会的识别过程包括两个步骤</a:t>
            </a:r>
            <a:endParaRPr lang="zh-CN" altLang="en-US"/>
          </a:p>
        </p:txBody>
      </p:sp>
      <p:sp>
        <p:nvSpPr>
          <p:cNvPr id="3" name="文本框 2"/>
          <p:cNvSpPr txBox="1"/>
          <p:nvPr/>
        </p:nvSpPr>
        <p:spPr>
          <a:xfrm>
            <a:off x="895350" y="2498408"/>
            <a:ext cx="5304790" cy="2999740"/>
          </a:xfrm>
          <a:prstGeom prst="rect">
            <a:avLst/>
          </a:prstGeom>
          <a:noFill/>
        </p:spPr>
        <p:txBody>
          <a:bodyPr wrap="square" rtlCol="0" anchor="ctr" anchorCtr="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t>一是根据整体的市场环境，以及一般的行业分析来判断该机会是否在广泛意义上属于有利的商业机会，称为机会的标准化识别阶段。每个行业都要经历不同的发展阶段（图7-1），所以创业者也要注意分析每个行业发展阶段所呈现的不同机会和威胁。</a:t>
            </a:r>
            <a:endParaRPr lang="zh-CN" altLang="en-US"/>
          </a:p>
          <a:p>
            <a:pPr indent="457200" algn="just" fontAlgn="auto">
              <a:lnSpc>
                <a:spcPct val="150000"/>
              </a:lnSpc>
              <a:extLst>
                <a:ext uri="{35155182-B16C-46BC-9424-99874614C6A1}">
                  <wpsdc:indentchars xmlns:wpsdc="http://www.wps.cn/officeDocument/2017/drawingmlCustomData" val="200" checksum="59296752"/>
                </a:ext>
              </a:extLst>
            </a:pPr>
            <a:r>
              <a:rPr lang="zh-CN" altLang="en-US"/>
              <a:t>二是对于特定的创业者和投资者来说，考察这一机会是否有价值，也就是个性的机会识别阶段。</a:t>
            </a:r>
            <a:endParaRPr lang="zh-CN" altLang="en-US"/>
          </a:p>
        </p:txBody>
      </p:sp>
      <p:grpSp>
        <p:nvGrpSpPr>
          <p:cNvPr id="15" name="组合 14"/>
          <p:cNvGrpSpPr/>
          <p:nvPr/>
        </p:nvGrpSpPr>
        <p:grpSpPr>
          <a:xfrm>
            <a:off x="6938010" y="2143760"/>
            <a:ext cx="4601210" cy="3702050"/>
            <a:chOff x="10926" y="3849"/>
            <a:chExt cx="7246" cy="5830"/>
          </a:xfrm>
        </p:grpSpPr>
        <p:cxnSp>
          <p:nvCxnSpPr>
            <p:cNvPr id="5" name="直接箭头连接符 4"/>
            <p:cNvCxnSpPr/>
            <p:nvPr/>
          </p:nvCxnSpPr>
          <p:spPr>
            <a:xfrm flipV="1">
              <a:off x="10926" y="3849"/>
              <a:ext cx="4924" cy="4896"/>
            </a:xfrm>
            <a:prstGeom prst="straightConnector1">
              <a:avLst/>
            </a:prstGeom>
            <a:ln w="12700">
              <a:tailEnd type="triangle" w="med" len="lg"/>
            </a:ln>
          </p:spPr>
          <p:style>
            <a:lnRef idx="1">
              <a:schemeClr val="dk1"/>
            </a:lnRef>
            <a:fillRef idx="0">
              <a:schemeClr val="dk1"/>
            </a:fillRef>
            <a:effectRef idx="0">
              <a:schemeClr val="dk1"/>
            </a:effectRef>
            <a:fontRef idx="minor">
              <a:schemeClr val="tx1"/>
            </a:fontRef>
          </p:style>
        </p:cxnSp>
        <p:sp>
          <p:nvSpPr>
            <p:cNvPr id="6" name="椭圆 5"/>
            <p:cNvSpPr/>
            <p:nvPr/>
          </p:nvSpPr>
          <p:spPr>
            <a:xfrm>
              <a:off x="11251" y="7994"/>
              <a:ext cx="380" cy="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12494" y="6832"/>
              <a:ext cx="380" cy="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13601" y="5741"/>
              <a:ext cx="380" cy="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14787" y="4543"/>
              <a:ext cx="380" cy="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12055" y="7994"/>
              <a:ext cx="2666" cy="7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行业起步阶段</a:t>
              </a:r>
              <a:endParaRPr lang="zh-CN" altLang="en-US"/>
            </a:p>
          </p:txBody>
        </p:sp>
        <p:sp>
          <p:nvSpPr>
            <p:cNvPr id="11" name="圆角矩形 10"/>
            <p:cNvSpPr/>
            <p:nvPr/>
          </p:nvSpPr>
          <p:spPr>
            <a:xfrm>
              <a:off x="13184" y="6832"/>
              <a:ext cx="2666" cy="7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行业成长阶段</a:t>
              </a:r>
              <a:endParaRPr lang="zh-CN" altLang="en-US"/>
            </a:p>
          </p:txBody>
        </p:sp>
        <p:sp>
          <p:nvSpPr>
            <p:cNvPr id="12" name="圆角矩形 11"/>
            <p:cNvSpPr/>
            <p:nvPr/>
          </p:nvSpPr>
          <p:spPr>
            <a:xfrm>
              <a:off x="14333" y="5741"/>
              <a:ext cx="2666" cy="7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行业成熟阶段</a:t>
              </a:r>
              <a:endParaRPr lang="zh-CN" altLang="en-US"/>
            </a:p>
          </p:txBody>
        </p:sp>
        <p:sp>
          <p:nvSpPr>
            <p:cNvPr id="13" name="圆角矩形 12"/>
            <p:cNvSpPr/>
            <p:nvPr/>
          </p:nvSpPr>
          <p:spPr>
            <a:xfrm>
              <a:off x="15506" y="4543"/>
              <a:ext cx="2666" cy="7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行业衰退阶段</a:t>
              </a:r>
              <a:endParaRPr lang="zh-CN" altLang="en-US"/>
            </a:p>
          </p:txBody>
        </p:sp>
        <p:sp>
          <p:nvSpPr>
            <p:cNvPr id="14" name="文本框 13"/>
            <p:cNvSpPr txBox="1"/>
            <p:nvPr/>
          </p:nvSpPr>
          <p:spPr>
            <a:xfrm>
              <a:off x="10928" y="9099"/>
              <a:ext cx="7244" cy="580"/>
            </a:xfrm>
            <a:prstGeom prst="rect">
              <a:avLst/>
            </a:prstGeom>
            <a:noFill/>
          </p:spPr>
          <p:txBody>
            <a:bodyPr wrap="square" rtlCol="0" anchor="t">
              <a:spAutoFit/>
            </a:bodyPr>
            <a:p>
              <a:pPr algn="ctr"/>
              <a:r>
                <a:rPr lang="zh-CN" altLang="en-US"/>
                <a:t>图7-1 　行业发展的不同阶段</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创业机会的评估</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416800" y="3014345"/>
            <a:ext cx="3695700" cy="2414905"/>
          </a:xfrm>
          <a:prstGeom prst="rect">
            <a:avLst/>
          </a:prstGeom>
          <a:noFill/>
        </p:spPr>
        <p:txBody>
          <a:bodyPr wrap="square" lIns="91423" tIns="45712" rIns="91423" bIns="45712" rtlCol="0">
            <a:spAutoFit/>
          </a:bodyPr>
          <a:lstStyle/>
          <a:p>
            <a:pPr lvl="0" algn="just" defTabSz="1217930">
              <a:lnSpc>
                <a:spcPct val="120000"/>
              </a:lnSpc>
              <a:spcBef>
                <a:spcPts val="0"/>
              </a:spcBef>
              <a:spcAft>
                <a:spcPts val="0"/>
              </a:spcAft>
              <a:defRPr/>
            </a:pPr>
            <a:r>
              <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识别不是传统意义上的“识别”，而是要根据个人目前所找寻到的“创意”与“机会”进行衡量和筛选，最终确定最优方案。这就涉及创业机会的评估。评估一般从两个方面进行，即市场评估和效益评估。</a:t>
            </a:r>
            <a:endPar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TextBox 16"/>
          <p:cNvSpPr txBox="1"/>
          <p:nvPr/>
        </p:nvSpPr>
        <p:spPr>
          <a:xfrm>
            <a:off x="3080385" y="998220"/>
            <a:ext cx="6031230" cy="332105"/>
          </a:xfrm>
          <a:prstGeom prst="rect">
            <a:avLst/>
          </a:prstGeom>
          <a:noFill/>
        </p:spPr>
        <p:txBody>
          <a:bodyPr wrap="square" lIns="0" tIns="0" rIns="0" bIns="0">
            <a:spAutoFit/>
          </a:bodyPr>
          <a:p>
            <a:pPr algn="ctr">
              <a:lnSpc>
                <a:spcPct val="120000"/>
              </a:lnSpc>
            </a:pPr>
            <a:r>
              <a:rPr lang="zh-CN" altLang="en-US"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市场评估主要涉及以下几个方面的内容（图7-2）。</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文本框 17"/>
          <p:cNvSpPr txBox="1"/>
          <p:nvPr/>
        </p:nvSpPr>
        <p:spPr>
          <a:xfrm>
            <a:off x="1088390" y="381635"/>
            <a:ext cx="50761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（一）市场评估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49" name="组合 48"/>
          <p:cNvGrpSpPr/>
          <p:nvPr/>
        </p:nvGrpSpPr>
        <p:grpSpPr>
          <a:xfrm>
            <a:off x="3494405" y="1474470"/>
            <a:ext cx="5039995" cy="4936490"/>
            <a:chOff x="5503" y="2487"/>
            <a:chExt cx="7937" cy="7774"/>
          </a:xfrm>
        </p:grpSpPr>
        <p:sp>
          <p:nvSpPr>
            <p:cNvPr id="5" name="Rectangle: Rounded Corners 5"/>
            <p:cNvSpPr/>
            <p:nvPr/>
          </p:nvSpPr>
          <p:spPr>
            <a:xfrm>
              <a:off x="8245" y="6161"/>
              <a:ext cx="2710" cy="1145"/>
            </a:xfrm>
            <a:prstGeom prst="roundRect">
              <a:avLst/>
            </a:prstGeom>
            <a:solidFill>
              <a:srgbClr val="9C45C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市场评估</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椭圆 1"/>
            <p:cNvSpPr/>
            <p:nvPr/>
          </p:nvSpPr>
          <p:spPr>
            <a:xfrm>
              <a:off x="11268" y="4447"/>
              <a:ext cx="2173" cy="2173"/>
            </a:xfrm>
            <a:prstGeom prst="ellipse">
              <a:avLst/>
            </a:prstGeom>
            <a:solidFill>
              <a:srgbClr val="B74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t>市场结构</a:t>
              </a:r>
              <a:endParaRPr lang="zh-CN" altLang="en-US" sz="2400"/>
            </a:p>
          </p:txBody>
        </p:sp>
        <p:sp>
          <p:nvSpPr>
            <p:cNvPr id="37" name="椭圆 36"/>
            <p:cNvSpPr/>
            <p:nvPr/>
          </p:nvSpPr>
          <p:spPr>
            <a:xfrm>
              <a:off x="8513" y="2487"/>
              <a:ext cx="2173" cy="21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t>市场定位</a:t>
              </a:r>
              <a:endParaRPr lang="zh-CN" altLang="en-US" sz="2400"/>
            </a:p>
          </p:txBody>
        </p:sp>
        <p:sp>
          <p:nvSpPr>
            <p:cNvPr id="39" name="椭圆 38"/>
            <p:cNvSpPr/>
            <p:nvPr/>
          </p:nvSpPr>
          <p:spPr>
            <a:xfrm>
              <a:off x="5503" y="4447"/>
              <a:ext cx="2173" cy="2173"/>
            </a:xfrm>
            <a:prstGeom prst="ellipse">
              <a:avLst/>
            </a:prstGeom>
            <a:solidFill>
              <a:srgbClr val="36AF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t>市场规模</a:t>
              </a:r>
              <a:endParaRPr lang="zh-CN" altLang="en-US" sz="2400"/>
            </a:p>
          </p:txBody>
        </p:sp>
        <p:sp>
          <p:nvSpPr>
            <p:cNvPr id="40" name="椭圆 39"/>
            <p:cNvSpPr/>
            <p:nvPr/>
          </p:nvSpPr>
          <p:spPr>
            <a:xfrm>
              <a:off x="6340" y="7508"/>
              <a:ext cx="2173" cy="2173"/>
            </a:xfrm>
            <a:prstGeom prst="ellipse">
              <a:avLst/>
            </a:prstGeom>
            <a:solidFill>
              <a:srgbClr val="F19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市场渗透力</a:t>
              </a:r>
              <a:endParaRPr lang="zh-CN" altLang="en-US" sz="2000"/>
            </a:p>
          </p:txBody>
        </p:sp>
        <p:sp>
          <p:nvSpPr>
            <p:cNvPr id="42" name="椭圆 41"/>
            <p:cNvSpPr/>
            <p:nvPr/>
          </p:nvSpPr>
          <p:spPr>
            <a:xfrm>
              <a:off x="10796" y="7508"/>
              <a:ext cx="2173" cy="2173"/>
            </a:xfrm>
            <a:prstGeom prst="ellipse">
              <a:avLst/>
            </a:prstGeom>
            <a:solidFill>
              <a:srgbClr val="8B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市场占有率</a:t>
              </a:r>
              <a:endParaRPr lang="zh-CN" altLang="en-US" sz="2000"/>
            </a:p>
          </p:txBody>
        </p:sp>
        <p:cxnSp>
          <p:nvCxnSpPr>
            <p:cNvPr id="43" name="直接连接符 42"/>
            <p:cNvCxnSpPr>
              <a:stCxn id="37" idx="4"/>
              <a:endCxn id="5" idx="0"/>
            </p:cNvCxnSpPr>
            <p:nvPr/>
          </p:nvCxnSpPr>
          <p:spPr>
            <a:xfrm>
              <a:off x="9600" y="4660"/>
              <a:ext cx="0" cy="1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2" idx="2"/>
            </p:cNvCxnSpPr>
            <p:nvPr/>
          </p:nvCxnSpPr>
          <p:spPr>
            <a:xfrm flipV="1">
              <a:off x="10781" y="5534"/>
              <a:ext cx="487" cy="6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42" idx="1"/>
            </p:cNvCxnSpPr>
            <p:nvPr/>
          </p:nvCxnSpPr>
          <p:spPr>
            <a:xfrm>
              <a:off x="10627" y="7283"/>
              <a:ext cx="487" cy="5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0" idx="7"/>
            </p:cNvCxnSpPr>
            <p:nvPr/>
          </p:nvCxnSpPr>
          <p:spPr>
            <a:xfrm flipH="1">
              <a:off x="8195" y="7307"/>
              <a:ext cx="417" cy="519"/>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39" idx="6"/>
            </p:cNvCxnSpPr>
            <p:nvPr/>
          </p:nvCxnSpPr>
          <p:spPr>
            <a:xfrm flipH="1" flipV="1">
              <a:off x="7676" y="5534"/>
              <a:ext cx="842" cy="635"/>
            </a:xfrm>
            <a:prstGeom prst="line">
              <a:avLst/>
            </a:prstGeom>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7599" y="9681"/>
              <a:ext cx="4000" cy="580"/>
            </a:xfrm>
            <a:prstGeom prst="rect">
              <a:avLst/>
            </a:prstGeom>
            <a:noFill/>
          </p:spPr>
          <p:txBody>
            <a:bodyPr wrap="square" rtlCol="0" anchor="t">
              <a:spAutoFit/>
            </a:bodyPr>
            <a:p>
              <a:pPr algn="ctr"/>
              <a:r>
                <a:rPr lang="zh-CN" altLang="en-US"/>
                <a:t>图7-2 　市场评估内容</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（一）市场评估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Shape 3"/>
          <p:cNvSpPr/>
          <p:nvPr/>
        </p:nvSpPr>
        <p:spPr bwMode="auto">
          <a:xfrm>
            <a:off x="4084955" y="4807585"/>
            <a:ext cx="2011045" cy="63500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5. 市场占有率</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Shape 22"/>
          <p:cNvSpPr/>
          <p:nvPr/>
        </p:nvSpPr>
        <p:spPr>
          <a:xfrm>
            <a:off x="5786755" y="24777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Shape 23"/>
          <p:cNvSpPr/>
          <p:nvPr/>
        </p:nvSpPr>
        <p:spPr>
          <a:xfrm>
            <a:off x="5963920" y="2477770"/>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Shape 24"/>
          <p:cNvSpPr/>
          <p:nvPr/>
        </p:nvSpPr>
        <p:spPr>
          <a:xfrm flipH="1">
            <a:off x="6227445" y="24777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23"/>
          <p:cNvSpPr/>
          <p:nvPr/>
        </p:nvSpPr>
        <p:spPr>
          <a:xfrm>
            <a:off x="5959475" y="177228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22"/>
          <p:cNvSpPr/>
          <p:nvPr/>
        </p:nvSpPr>
        <p:spPr>
          <a:xfrm>
            <a:off x="5784215" y="177863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24"/>
          <p:cNvSpPr/>
          <p:nvPr/>
        </p:nvSpPr>
        <p:spPr>
          <a:xfrm flipH="1">
            <a:off x="6224905" y="176085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19"/>
          <p:cNvSpPr/>
          <p:nvPr/>
        </p:nvSpPr>
        <p:spPr>
          <a:xfrm>
            <a:off x="5786755" y="31730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Shape 20"/>
          <p:cNvSpPr/>
          <p:nvPr/>
        </p:nvSpPr>
        <p:spPr>
          <a:xfrm>
            <a:off x="5963920" y="31730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21"/>
          <p:cNvSpPr/>
          <p:nvPr/>
        </p:nvSpPr>
        <p:spPr>
          <a:xfrm flipH="1">
            <a:off x="6227445" y="31730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6"/>
          <p:cNvSpPr/>
          <p:nvPr/>
        </p:nvSpPr>
        <p:spPr>
          <a:xfrm>
            <a:off x="5785485" y="38715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7"/>
          <p:cNvSpPr/>
          <p:nvPr/>
        </p:nvSpPr>
        <p:spPr>
          <a:xfrm>
            <a:off x="5962650" y="38715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8"/>
          <p:cNvSpPr/>
          <p:nvPr/>
        </p:nvSpPr>
        <p:spPr>
          <a:xfrm flipH="1">
            <a:off x="6226175" y="38715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4" name="Group 9"/>
          <p:cNvGrpSpPr/>
          <p:nvPr/>
        </p:nvGrpSpPr>
        <p:grpSpPr>
          <a:xfrm rot="0">
            <a:off x="5962650" y="4566920"/>
            <a:ext cx="264160" cy="759460"/>
            <a:chOff x="4469832" y="3408828"/>
            <a:chExt cx="263878" cy="759478"/>
          </a:xfrm>
          <a:solidFill>
            <a:schemeClr val="accent4"/>
          </a:solidFill>
        </p:grpSpPr>
        <p:sp>
          <p:nvSpPr>
            <p:cNvPr id="27" name="Freeform: Shape 15"/>
            <p:cNvSpPr/>
            <p:nvPr/>
          </p:nvSpPr>
          <p:spPr>
            <a:xfrm>
              <a:off x="4470479" y="3408828"/>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16"/>
            <p:cNvSpPr/>
            <p:nvPr/>
          </p:nvSpPr>
          <p:spPr>
            <a:xfrm>
              <a:off x="4469832" y="4115863"/>
              <a:ext cx="263231" cy="52443"/>
            </a:xfrm>
            <a:custGeom>
              <a:avLst/>
              <a:gdLst>
                <a:gd name="connsiteX0" fmla="*/ 0 w 413533"/>
                <a:gd name="connsiteY0" fmla="*/ 0 h 82388"/>
                <a:gd name="connsiteX1" fmla="*/ 413533 w 413533"/>
                <a:gd name="connsiteY1" fmla="*/ 0 h 82388"/>
                <a:gd name="connsiteX2" fmla="*/ 410293 w 413533"/>
                <a:gd name="connsiteY2" fmla="*/ 4444 h 82388"/>
                <a:gd name="connsiteX3" fmla="*/ 206766 w 413533"/>
                <a:gd name="connsiteY3" fmla="*/ 82388 h 82388"/>
                <a:gd name="connsiteX4" fmla="*/ 3240 w 413533"/>
                <a:gd name="connsiteY4" fmla="*/ 4444 h 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33" h="82388">
                  <a:moveTo>
                    <a:pt x="0" y="0"/>
                  </a:moveTo>
                  <a:lnTo>
                    <a:pt x="413533" y="0"/>
                  </a:lnTo>
                  <a:lnTo>
                    <a:pt x="410293" y="4444"/>
                  </a:lnTo>
                  <a:cubicBezTo>
                    <a:pt x="358206" y="52602"/>
                    <a:pt x="286248" y="82388"/>
                    <a:pt x="206766" y="82388"/>
                  </a:cubicBezTo>
                  <a:cubicBezTo>
                    <a:pt x="127284" y="82388"/>
                    <a:pt x="55327" y="52602"/>
                    <a:pt x="3240" y="44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5" name="Freeform: Shape 10"/>
          <p:cNvSpPr/>
          <p:nvPr/>
        </p:nvSpPr>
        <p:spPr>
          <a:xfrm rot="20560681">
            <a:off x="5683250" y="461010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Freeform: Shape 11"/>
          <p:cNvSpPr/>
          <p:nvPr/>
        </p:nvSpPr>
        <p:spPr>
          <a:xfrm rot="1039318" flipH="1">
            <a:off x="6109970" y="460502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2"/>
          <p:cNvGrpSpPr/>
          <p:nvPr/>
        </p:nvGrpSpPr>
        <p:grpSpPr>
          <a:xfrm rot="0">
            <a:off x="5785485" y="5198745"/>
            <a:ext cx="612140" cy="244475"/>
            <a:chOff x="4292842" y="4040090"/>
            <a:chExt cx="612414" cy="244247"/>
          </a:xfrm>
        </p:grpSpPr>
        <p:sp>
          <p:nvSpPr>
            <p:cNvPr id="25" name="Oval 13"/>
            <p:cNvSpPr/>
            <p:nvPr/>
          </p:nvSpPr>
          <p:spPr>
            <a:xfrm>
              <a:off x="4292842" y="4040090"/>
              <a:ext cx="612414" cy="244247"/>
            </a:xfrm>
            <a:prstGeom prst="ellipse">
              <a:avLst/>
            </a:prstGeom>
            <a:solidFill>
              <a:srgbClr val="F2A1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Oval 14"/>
            <p:cNvSpPr/>
            <p:nvPr/>
          </p:nvSpPr>
          <p:spPr>
            <a:xfrm>
              <a:off x="4469832" y="4112952"/>
              <a:ext cx="277584" cy="11070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8" name="Freeform: Shape 25"/>
          <p:cNvSpPr/>
          <p:nvPr/>
        </p:nvSpPr>
        <p:spPr bwMode="auto">
          <a:xfrm>
            <a:off x="4084955" y="2016125"/>
            <a:ext cx="1701800"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6">
              <a:lumMod val="75000"/>
            </a:schemeClr>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 市场定位</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26"/>
          <p:cNvSpPr/>
          <p:nvPr/>
        </p:nvSpPr>
        <p:spPr bwMode="auto">
          <a:xfrm flipH="1">
            <a:off x="6404610" y="2715260"/>
            <a:ext cx="17786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 市场结构</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7"/>
          <p:cNvSpPr/>
          <p:nvPr/>
        </p:nvSpPr>
        <p:spPr bwMode="auto">
          <a:xfrm flipH="1">
            <a:off x="6404610" y="4136390"/>
            <a:ext cx="17786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 市场渗透力</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TextBox 28"/>
          <p:cNvSpPr txBox="1"/>
          <p:nvPr/>
        </p:nvSpPr>
        <p:spPr>
          <a:xfrm>
            <a:off x="8395970" y="2718435"/>
            <a:ext cx="3429000" cy="690245"/>
          </a:xfrm>
          <a:prstGeom prst="rect">
            <a:avLst/>
          </a:prstGeom>
        </p:spPr>
        <p:txBody>
          <a:bodyPr vert="horz" wrap="square" lIns="0" tIns="0" rIns="0" bIns="0" anchor="ctr" anchorCtr="0">
            <a:noAutofit/>
          </a:bodyPr>
          <a:p>
            <a:pPr>
              <a:lnSpc>
                <a:spcPct val="120000"/>
              </a:lnSpc>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对创业机会的市场结构从四个方面进行分析：进入障碍，供货商、顾客、经销商的谈判能力，替代性产品的威胁和市场内部竞争的激烈程度。</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TextBox 33"/>
          <p:cNvSpPr txBox="1"/>
          <p:nvPr/>
        </p:nvSpPr>
        <p:spPr>
          <a:xfrm>
            <a:off x="8395970" y="4112260"/>
            <a:ext cx="3429635" cy="690245"/>
          </a:xfrm>
          <a:prstGeom prst="rect">
            <a:avLst/>
          </a:prstGeom>
        </p:spPr>
        <p:txBody>
          <a:bodyPr vert="horz" wrap="square" lIns="0" tIns="0" rIns="0" bIns="0" anchor="ctr" anchorCtr="0">
            <a:noAutofit/>
          </a:bodyPr>
          <a:p>
            <a:pPr>
              <a:lnSpc>
                <a:spcPct val="120000"/>
              </a:lnSpc>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对于一个具有巨大市场潜力的创业机会，市场渗透力评估是非常重要的。创业者应该知道选择在最佳的时机进入市场，这最佳的时机也就是市场需求正要大幅增长之际。</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TextBox 34"/>
          <p:cNvSpPr txBox="1"/>
          <p:nvPr/>
        </p:nvSpPr>
        <p:spPr>
          <a:xfrm>
            <a:off x="460375" y="3390265"/>
            <a:ext cx="3442335" cy="690245"/>
          </a:xfrm>
          <a:prstGeom prst="rect">
            <a:avLst/>
          </a:prstGeom>
        </p:spPr>
        <p:txBody>
          <a:bodyPr vert="horz" wrap="square" lIns="0" tIns="0" rIns="0" bIns="0" anchor="ctr" anchorCtr="0">
            <a:noAutofit/>
          </a:bodyPr>
          <a:p>
            <a:pPr algn="r">
              <a:lnSpc>
                <a:spcPct val="120000"/>
              </a:lnSpc>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市场规模大者，进入障碍相对较低，市场竞争激烈程度也会略为下降。</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5"/>
          <p:cNvSpPr txBox="1"/>
          <p:nvPr/>
        </p:nvSpPr>
        <p:spPr>
          <a:xfrm>
            <a:off x="459740" y="4752340"/>
            <a:ext cx="3442970" cy="690245"/>
          </a:xfrm>
          <a:prstGeom prst="rect">
            <a:avLst/>
          </a:prstGeom>
        </p:spPr>
        <p:txBody>
          <a:bodyPr vert="horz" wrap="square" lIns="0" tIns="0" rIns="0" bIns="0" anchor="ctr" anchorCtr="0">
            <a:noAutofit/>
          </a:bodyPr>
          <a:p>
            <a:pPr algn="r">
              <a:lnSpc>
                <a:spcPct val="120000"/>
              </a:lnSpc>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一般而言，要成为市场的领导者，一般需要拥有 20% 以上的市场占有率，若低于5% 的市场占有率，则这个新企业的市场竞争力不高，自然也会影响未来企业市场的价值。</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25"/>
          <p:cNvSpPr/>
          <p:nvPr/>
        </p:nvSpPr>
        <p:spPr bwMode="auto">
          <a:xfrm>
            <a:off x="4084955" y="3397885"/>
            <a:ext cx="1701800"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2"/>
          </a:solidFill>
          <a:ln>
            <a:noFill/>
          </a:ln>
        </p:spPr>
        <p:txBody>
          <a:bodyPr vert="horz" wrap="none" lIns="121920" tIns="60960" rIns="121920" bIns="60960" anchor="ctr" anchorCtr="0" compatLnSpc="1">
            <a:normAutofit/>
          </a:bodyPr>
          <a:p>
            <a:pPr algn="ctr"/>
            <a:r>
              <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 市场规模</a:t>
            </a:r>
            <a:endParaRPr lang="zh-CN" altLang="en-US">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TextBox 34"/>
          <p:cNvSpPr txBox="1"/>
          <p:nvPr/>
        </p:nvSpPr>
        <p:spPr>
          <a:xfrm>
            <a:off x="459740" y="2009140"/>
            <a:ext cx="3442970" cy="690245"/>
          </a:xfrm>
          <a:prstGeom prst="rect">
            <a:avLst/>
          </a:prstGeom>
        </p:spPr>
        <p:txBody>
          <a:bodyPr vert="horz" wrap="square" lIns="0" tIns="0" rIns="0" bIns="0" anchor="ctr" anchorCtr="0">
            <a:noAutofit/>
          </a:bodyPr>
          <a:p>
            <a:pPr algn="r">
              <a:lnSpc>
                <a:spcPct val="120000"/>
              </a:lnSpc>
            </a:pPr>
            <a:r>
              <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评估创业机会的时候，可由市场定位是否明确、顾客需求分析是否清晰、顾客接触通道是否流畅、产品是否持续衍生等来判断创业机会可能创造的市场价值。</a:t>
            </a:r>
            <a:endParaRPr lang="zh-CN" altLang="en-US" sz="1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7"/>
          <p:cNvSpPr txBox="1"/>
          <p:nvPr/>
        </p:nvSpPr>
        <p:spPr>
          <a:xfrm>
            <a:off x="1048385" y="403860"/>
            <a:ext cx="824484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（二）效益评估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3"/>
          <p:cNvGrpSpPr/>
          <p:nvPr/>
        </p:nvGrpSpPr>
        <p:grpSpPr>
          <a:xfrm>
            <a:off x="4467340" y="2018116"/>
            <a:ext cx="3257320" cy="3169144"/>
            <a:chOff x="4838931" y="2235457"/>
            <a:chExt cx="2514138" cy="2446080"/>
          </a:xfrm>
        </p:grpSpPr>
        <p:sp>
          <p:nvSpPr>
            <p:cNvPr id="3" name="Rectangle: Rounded Corners 4"/>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p:cNvSpPr txBox="1"/>
          <p:nvPr/>
        </p:nvSpPr>
        <p:spPr>
          <a:xfrm>
            <a:off x="4797374"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10"/>
          <p:cNvSpPr txBox="1"/>
          <p:nvPr/>
        </p:nvSpPr>
        <p:spPr>
          <a:xfrm>
            <a:off x="6647866"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1"/>
          <p:cNvSpPr txBox="1"/>
          <p:nvPr/>
        </p:nvSpPr>
        <p:spPr>
          <a:xfrm>
            <a:off x="4797374"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TextBox 12"/>
          <p:cNvSpPr txBox="1"/>
          <p:nvPr/>
        </p:nvSpPr>
        <p:spPr>
          <a:xfrm>
            <a:off x="6647866"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14"/>
          <p:cNvSpPr/>
          <p:nvPr/>
        </p:nvSpPr>
        <p:spPr>
          <a:xfrm>
            <a:off x="2214115" y="2029385"/>
            <a:ext cx="1910080" cy="337185"/>
          </a:xfrm>
          <a:prstGeom prst="rect">
            <a:avLst/>
          </a:prstGeom>
          <a:solidFill>
            <a:schemeClr val="accent2"/>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 合理的税后净利</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p:cNvSpPr/>
          <p:nvPr/>
        </p:nvSpPr>
        <p:spPr>
          <a:xfrm>
            <a:off x="8035269" y="2029385"/>
            <a:ext cx="2722880" cy="337185"/>
          </a:xfrm>
          <a:prstGeom prst="rect">
            <a:avLst/>
          </a:prstGeom>
          <a:solidFill>
            <a:schemeClr val="accent1"/>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2. 达到损益平衡所需的时间</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p:cNvSpPr/>
          <p:nvPr/>
        </p:nvSpPr>
        <p:spPr>
          <a:xfrm>
            <a:off x="2807429" y="4308232"/>
            <a:ext cx="1300480" cy="337185"/>
          </a:xfrm>
          <a:prstGeom prst="rect">
            <a:avLst/>
          </a:prstGeom>
          <a:solidFill>
            <a:schemeClr val="accent1"/>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4. 资本需求</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p:cNvSpPr/>
          <p:nvPr/>
        </p:nvSpPr>
        <p:spPr>
          <a:xfrm>
            <a:off x="8035269" y="4308232"/>
            <a:ext cx="1503680" cy="337185"/>
          </a:xfrm>
          <a:prstGeom prst="rect">
            <a:avLst/>
          </a:prstGeom>
          <a:solidFill>
            <a:schemeClr val="accent2"/>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 投资回报率</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p:cNvSpPr/>
          <p:nvPr/>
        </p:nvSpPr>
        <p:spPr>
          <a:xfrm>
            <a:off x="8035290" y="2456815"/>
            <a:ext cx="3175635" cy="859155"/>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合理的损益平衡时间应该是两年左右，如果三年还达不到，恐怕就不是值得投入的创业机会了。</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矩形 16"/>
          <p:cNvSpPr/>
          <p:nvPr/>
        </p:nvSpPr>
        <p:spPr>
          <a:xfrm>
            <a:off x="8035290" y="4738370"/>
            <a:ext cx="3176270" cy="859155"/>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考虑到创业面临的各种风险，合理的投资回报率应该在25% 以上，而只带来15%以下的投资回报率就需要进行慎重的考虑。</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矩形 17"/>
          <p:cNvSpPr/>
          <p:nvPr/>
        </p:nvSpPr>
        <p:spPr>
          <a:xfrm>
            <a:off x="817245" y="4738370"/>
            <a:ext cx="3306445" cy="137223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资本需求量较低的创业机会，一般会比较受欢迎。资本额过高其实并不利于创业成功，甚至还会带来稀释投资回报率的负面效果。通常，知识越密集的创业机会，对资金的需求量越低，投资回报反而会越高。</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p:cNvSpPr/>
          <p:nvPr/>
        </p:nvSpPr>
        <p:spPr>
          <a:xfrm>
            <a:off x="817245" y="2432685"/>
            <a:ext cx="3306445" cy="111569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一般而言，具有吸引力的创业机会，至少需要能够创造15% 以上的税后净利，如创业预期的税后净利是在5% 以下，那么这就不是个很好的投资机会。</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665"/>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7"/>
                                        </p:tgtEl>
                                        <p:attrNameLst>
                                          <p:attrName>style.visibility</p:attrName>
                                        </p:attrNameLst>
                                      </p:cBhvr>
                                      <p:to>
                                        <p:strVal val="visible"/>
                                      </p:to>
                                    </p:set>
                                    <p:anim calcmode="lin" valueType="num">
                                      <p:cBhvr>
                                        <p:cTn id="13" dur="250" fill="hold"/>
                                        <p:tgtEl>
                                          <p:spTgt spid="17"/>
                                        </p:tgtEl>
                                        <p:attrNameLst>
                                          <p:attrName>ppt_w</p:attrName>
                                        </p:attrNameLst>
                                      </p:cBhvr>
                                      <p:tavLst>
                                        <p:tav tm="0">
                                          <p:val>
                                            <p:fltVal val="0"/>
                                          </p:val>
                                        </p:tav>
                                        <p:tav tm="100000">
                                          <p:val>
                                            <p:strVal val="#ppt_w"/>
                                          </p:val>
                                        </p:tav>
                                      </p:tavLst>
                                    </p:anim>
                                    <p:anim calcmode="lin" valueType="num">
                                      <p:cBhvr>
                                        <p:cTn id="14" dur="250" fill="hold"/>
                                        <p:tgtEl>
                                          <p:spTgt spid="17"/>
                                        </p:tgtEl>
                                        <p:attrNameLst>
                                          <p:attrName>ppt_h</p:attrName>
                                        </p:attrNameLst>
                                      </p:cBhvr>
                                      <p:tavLst>
                                        <p:tav tm="0">
                                          <p:val>
                                            <p:fltVal val="0"/>
                                          </p:val>
                                        </p:tav>
                                        <p:tav tm="100000">
                                          <p:val>
                                            <p:strVal val="#ppt_h"/>
                                          </p:val>
                                        </p:tav>
                                      </p:tavLst>
                                    </p:anim>
                                    <p:animEffect transition="in" filter="fade">
                                      <p:cBhvr>
                                        <p:cTn id="15" dur="250"/>
                                        <p:tgtEl>
                                          <p:spTgt spid="17"/>
                                        </p:tgtEl>
                                      </p:cBhvr>
                                    </p:animEffect>
                                  </p:childTnLst>
                                </p:cTn>
                              </p:par>
                            </p:childTnLst>
                          </p:cTn>
                        </p:par>
                        <p:par>
                          <p:cTn id="16" fill="hold">
                            <p:stCondLst>
                              <p:cond delay="1483"/>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2645"/>
                            </p:stCondLst>
                            <p:childTnLst>
                              <p:par>
                                <p:cTn id="23" presetID="53" presetClass="entr" presetSubtype="16" fill="hold" grpId="0" nodeType="afterEffect">
                                  <p:stCondLst>
                                    <p:cond delay="0"/>
                                  </p:stCondLst>
                                  <p:iterate type="lt">
                                    <p:tmPct val="4054"/>
                                  </p:iterate>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98675"/>
            <a:ext cx="12192000" cy="266128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58240" y="456565"/>
            <a:ext cx="9877425" cy="922020"/>
          </a:xfrm>
          <a:prstGeom prst="rect">
            <a:avLst/>
          </a:prstGeom>
          <a:noFill/>
        </p:spPr>
        <p:txBody>
          <a:bodyPr wrap="square" rtlCol="0" anchor="t">
            <a:spAutoFit/>
          </a:bodyPr>
          <a:p>
            <a:r>
              <a:rPr lang="zh-CN" altLang="en-US" spc="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思源黑体" panose="020B0500000000000000" pitchFamily="34" charset="-122"/>
              </a:rPr>
              <a:t>大学生创业者在评估创业机会的过程中，也可以参考一些代表性的评估方法，对创业机会进行科学合理的定性评价，帮助自己做好判断和选择。比如Hanan Potentionmeter方法和Baty的选择因素法。</a:t>
            </a:r>
            <a:endParaRPr lang="zh-CN" altLang="en-US" spc="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思源黑体" panose="020B0500000000000000" pitchFamily="34" charset="-122"/>
            </a:endParaRPr>
          </a:p>
        </p:txBody>
      </p:sp>
      <p:sp>
        <p:nvSpPr>
          <p:cNvPr id="3" name="文本框 2"/>
          <p:cNvSpPr txBox="1"/>
          <p:nvPr/>
        </p:nvSpPr>
        <p:spPr>
          <a:xfrm>
            <a:off x="1158875" y="2345055"/>
            <a:ext cx="9876790" cy="2168525"/>
          </a:xfrm>
          <a:prstGeom prst="rect">
            <a:avLst/>
          </a:prstGeom>
          <a:noFill/>
        </p:spPr>
        <p:txBody>
          <a:bodyPr wrap="square" rtlCol="0" anchor="t">
            <a:spAutoFit/>
          </a:bodyPr>
          <a:p>
            <a:pPr>
              <a:lnSpc>
                <a:spcPct val="150000"/>
              </a:lnSpc>
              <a:spcBef>
                <a:spcPts val="0"/>
              </a:spcBef>
              <a:spcAft>
                <a:spcPts val="0"/>
              </a:spcAft>
            </a:pPr>
            <a:r>
              <a:rPr lang="zh-CN" altLang="en-US"/>
              <a:t>Hanan Potentionmeter 方法是针对不同的因素来进行评分的。由创业者预先设定好权值，通过对所有因素得分的加总得到最后的总分，来评估其成功的潜力。对于每个因素，不同选项的得分可以从-2 分到+2 分。总分越高，说明特定创业机会成功的潜力越大。只有那些最后得分高于15 分的创业机会，才值得创业者进行下一步策划；而低于15 分的创业机会，则应该被淘汰，具体见表7-1。</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（二）效益评估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3110230" y="1063625"/>
            <a:ext cx="5970905" cy="368300"/>
          </a:xfrm>
          <a:prstGeom prst="rect">
            <a:avLst/>
          </a:prstGeom>
          <a:noFill/>
        </p:spPr>
        <p:txBody>
          <a:bodyPr wrap="square" rtlCol="0" anchor="t">
            <a:spAutoFit/>
          </a:bodyPr>
          <a:p>
            <a:pPr algn="ctr"/>
            <a:r>
              <a:rPr lang="zh-CN" altLang="en-US"/>
              <a:t>表7-1 Hanan Potentionmeter 方法评分表</a:t>
            </a:r>
            <a:endParaRPr lang="zh-CN" altLang="en-US"/>
          </a:p>
        </p:txBody>
      </p:sp>
      <p:graphicFrame>
        <p:nvGraphicFramePr>
          <p:cNvPr id="3" name="表格 2"/>
          <p:cNvGraphicFramePr/>
          <p:nvPr/>
        </p:nvGraphicFramePr>
        <p:xfrm>
          <a:off x="1828800" y="1524000"/>
          <a:ext cx="8533130" cy="4191000"/>
        </p:xfrm>
        <a:graphic>
          <a:graphicData uri="http://schemas.openxmlformats.org/drawingml/2006/table">
            <a:tbl>
              <a:tblPr firstRow="1" bandRow="1">
                <a:tableStyleId>{5C22544A-7EE6-4342-B048-85BDC9FD1C3A}</a:tableStyleId>
              </a:tblPr>
              <a:tblGrid>
                <a:gridCol w="4266565"/>
                <a:gridCol w="4266565"/>
              </a:tblGrid>
              <a:tr h="381000">
                <a:tc>
                  <a:txBody>
                    <a:bodyPr/>
                    <a:p>
                      <a:pPr algn="ctr">
                        <a:buNone/>
                      </a:pPr>
                      <a:r>
                        <a:rPr lang="zh-CN" altLang="en-US"/>
                        <a:t>因素</a:t>
                      </a:r>
                      <a:endParaRPr lang="zh-CN" altLang="en-US"/>
                    </a:p>
                  </a:txBody>
                  <a:tcPr anchor="ctr" anchorCtr="0"/>
                </a:tc>
                <a:tc>
                  <a:txBody>
                    <a:bodyPr/>
                    <a:p>
                      <a:pPr algn="ctr">
                        <a:buNone/>
                      </a:pPr>
                      <a:r>
                        <a:rPr lang="zh-CN" altLang="en-US"/>
                        <a:t>得分（-2～+2）</a:t>
                      </a:r>
                      <a:endParaRPr lang="zh-CN" altLang="en-US"/>
                    </a:p>
                  </a:txBody>
                  <a:tcPr anchor="ctr" anchorCtr="0"/>
                </a:tc>
              </a:tr>
              <a:tr h="381000">
                <a:tc>
                  <a:txBody>
                    <a:bodyPr/>
                    <a:p>
                      <a:pPr algn="ctr">
                        <a:buNone/>
                      </a:pPr>
                      <a:r>
                        <a:rPr lang="zh-CN" altLang="en-US"/>
                        <a:t>对于税前投资回报率的贡献</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预期的年销售额</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生命周期中预期的成长阶段</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从创业到销售额高速增长的预期时间</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投资回收期</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占有领先者地位的潜力</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商业周期的影响</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进入市场的容易程度</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市场试验的时间范围</a:t>
                      </a:r>
                      <a:endParaRPr lang="zh-CN" altLang="en-US"/>
                    </a:p>
                  </a:txBody>
                  <a:tcPr anchor="ctr" anchorCtr="0"/>
                </a:tc>
                <a:tc>
                  <a:txBody>
                    <a:bodyPr/>
                    <a:p>
                      <a:pPr algn="ctr">
                        <a:buNone/>
                      </a:pPr>
                      <a:endParaRPr lang="zh-CN" altLang="en-US"/>
                    </a:p>
                  </a:txBody>
                  <a:tcPr anchor="ctr" anchorCtr="0"/>
                </a:tc>
              </a:tr>
              <a:tr h="381000">
                <a:tc>
                  <a:txBody>
                    <a:bodyPr/>
                    <a:p>
                      <a:pPr algn="ctr">
                        <a:buNone/>
                      </a:pPr>
                      <a:r>
                        <a:rPr lang="zh-CN" altLang="en-US"/>
                        <a:t>销售人员的要求</a:t>
                      </a:r>
                      <a:endParaRPr lang="zh-CN" altLang="en-US"/>
                    </a:p>
                  </a:txBody>
                  <a:tcPr anchor="ctr" anchorCtr="0"/>
                </a:tc>
                <a:tc>
                  <a:txBody>
                    <a:bodyPr/>
                    <a:p>
                      <a:pPr algn="ctr">
                        <a:buNone/>
                      </a:pPr>
                      <a:endParaRPr lang="zh-CN" altLang="en-US"/>
                    </a:p>
                  </a:txBody>
                  <a:tcPr anchor="ctr" anchorCtr="0"/>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2098675"/>
            <a:ext cx="12192000" cy="266128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 name="文本框 1"/>
          <p:cNvSpPr txBox="1"/>
          <p:nvPr/>
        </p:nvSpPr>
        <p:spPr>
          <a:xfrm>
            <a:off x="1158240" y="456565"/>
            <a:ext cx="9877425" cy="922020"/>
          </a:xfrm>
          <a:prstGeom prst="rect">
            <a:avLst/>
          </a:prstGeom>
          <a:noFill/>
        </p:spPr>
        <p:txBody>
          <a:bodyPr wrap="square" rtlCol="0" anchor="t">
            <a:spAutoFit/>
          </a:bodyPr>
          <a:p>
            <a:r>
              <a:rPr lang="zh-CN" altLang="en-US" spc="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思源黑体" panose="020B0500000000000000" pitchFamily="34" charset="-122"/>
              </a:rPr>
              <a:t>大学生创业者在评估创业机会的过程中，也可以参考一些代表性的评估方法，对创业机会进行科学合理的定性评价，帮助自己做好判断和选择。比如Hanan Potentionmeter方法和Baty的选择因素法。</a:t>
            </a:r>
            <a:endParaRPr lang="zh-CN" altLang="en-US" spc="6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思源黑体" panose="020B0500000000000000" pitchFamily="34" charset="-122"/>
            </a:endParaRPr>
          </a:p>
        </p:txBody>
      </p:sp>
      <p:sp>
        <p:nvSpPr>
          <p:cNvPr id="3" name="文本框 2"/>
          <p:cNvSpPr txBox="1"/>
          <p:nvPr/>
        </p:nvSpPr>
        <p:spPr>
          <a:xfrm>
            <a:off x="1158875" y="2760345"/>
            <a:ext cx="9876790" cy="1337945"/>
          </a:xfrm>
          <a:prstGeom prst="rect">
            <a:avLst/>
          </a:prstGeom>
          <a:noFill/>
        </p:spPr>
        <p:txBody>
          <a:bodyPr wrap="square" rtlCol="0" anchor="t">
            <a:spAutoFit/>
          </a:bodyPr>
          <a:p>
            <a:pPr>
              <a:lnSpc>
                <a:spcPct val="150000"/>
              </a:lnSpc>
              <a:spcBef>
                <a:spcPts val="0"/>
              </a:spcBef>
              <a:spcAft>
                <a:spcPts val="0"/>
              </a:spcAft>
            </a:pPr>
            <a:r>
              <a:rPr lang="zh-CN" altLang="en-US"/>
              <a:t>Baty 的选择因素法，是通过11 个选择因素的设定来对创业机会进行判断。如果某个创业机会只符合其中六个或更少的因素，那么这个创业机会就是不可取的；如果某个创业机会符合其中7 个或7 个以上的因素，那么这个创业机会将是大有希望的。Baty 的选择因素法见表7-2。</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（二）效益评估</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3110230" y="1063625"/>
            <a:ext cx="5970905" cy="368300"/>
          </a:xfrm>
          <a:prstGeom prst="rect">
            <a:avLst/>
          </a:prstGeom>
          <a:noFill/>
        </p:spPr>
        <p:txBody>
          <a:bodyPr wrap="square" rtlCol="0" anchor="t">
            <a:spAutoFit/>
          </a:bodyPr>
          <a:p>
            <a:pPr algn="ctr"/>
            <a:r>
              <a:rPr lang="zh-CN" altLang="en-US"/>
              <a:t>表7-1 Hanan Potentionmeter 方法评分表</a:t>
            </a:r>
            <a:endParaRPr lang="zh-CN" altLang="en-US"/>
          </a:p>
        </p:txBody>
      </p:sp>
      <p:graphicFrame>
        <p:nvGraphicFramePr>
          <p:cNvPr id="3" name="表格 2"/>
          <p:cNvGraphicFramePr/>
          <p:nvPr/>
        </p:nvGraphicFramePr>
        <p:xfrm>
          <a:off x="1149350" y="1571625"/>
          <a:ext cx="9892030" cy="4740910"/>
        </p:xfrm>
        <a:graphic>
          <a:graphicData uri="http://schemas.openxmlformats.org/drawingml/2006/table">
            <a:tbl>
              <a:tblPr firstRow="1" bandRow="1">
                <a:tableStyleId>{5C22544A-7EE6-4342-B048-85BDC9FD1C3A}</a:tableStyleId>
              </a:tblPr>
              <a:tblGrid>
                <a:gridCol w="6211570"/>
                <a:gridCol w="3680460"/>
              </a:tblGrid>
              <a:tr h="372745">
                <a:tc>
                  <a:txBody>
                    <a:bodyPr/>
                    <a:p>
                      <a:pPr algn="ctr">
                        <a:buNone/>
                      </a:pPr>
                      <a:r>
                        <a:rPr lang="zh-CN" altLang="en-US"/>
                        <a:t>选择因素</a:t>
                      </a:r>
                      <a:endParaRPr lang="zh-CN" altLang="en-US"/>
                    </a:p>
                  </a:txBody>
                  <a:tcPr anchor="ctr" anchorCtr="0"/>
                </a:tc>
                <a:tc>
                  <a:txBody>
                    <a:bodyPr/>
                    <a:p>
                      <a:pPr algn="ctr">
                        <a:buNone/>
                      </a:pPr>
                      <a:r>
                        <a:rPr lang="zh-CN" altLang="en-US"/>
                        <a:t>是否符合</a:t>
                      </a:r>
                      <a:endParaRPr lang="zh-CN" altLang="en-US"/>
                    </a:p>
                  </a:txBody>
                  <a:tcPr anchor="ctr" anchorCtr="0"/>
                </a:tc>
              </a:tr>
              <a:tr h="640080">
                <a:tc>
                  <a:txBody>
                    <a:bodyPr/>
                    <a:p>
                      <a:pPr algn="ctr">
                        <a:buNone/>
                      </a:pPr>
                      <a:r>
                        <a:rPr lang="zh-CN" altLang="en-US"/>
                        <a:t>这个创业机会在现阶段是否只有你一个人发现了</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初始的产品生产成本是否可以接受</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初始的市场开发成本是否可以接受</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产品是否具有高利润回报的潜力</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是否可以预测产品投放市场和达到盈亏平衡点的时间</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潜在的市场是否巨大</a:t>
                      </a:r>
                      <a:endParaRPr lang="zh-CN" altLang="en-US"/>
                    </a:p>
                  </a:txBody>
                  <a:tcPr anchor="ctr" anchorCtr="0"/>
                </a:tc>
                <a:tc>
                  <a:txBody>
                    <a:bodyPr/>
                    <a:p>
                      <a:pPr algn="ctr">
                        <a:buNone/>
                      </a:pPr>
                      <a:endParaRPr lang="zh-CN" altLang="en-US"/>
                    </a:p>
                  </a:txBody>
                  <a:tcPr anchor="ctr" anchorCtr="0"/>
                </a:tc>
              </a:tr>
              <a:tr h="373380">
                <a:tc>
                  <a:txBody>
                    <a:bodyPr/>
                    <a:p>
                      <a:pPr algn="ctr">
                        <a:buNone/>
                      </a:pPr>
                      <a:r>
                        <a:rPr lang="zh-CN" altLang="en-US"/>
                        <a:t>你的产品是否是一个高速成长的产品家族中的一个成员</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你是否拥有一些现成的初始用户</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是否可以预期产品的开发成本和开发周期</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是否处于一个成长中的行业</a:t>
                      </a:r>
                      <a:endParaRPr lang="zh-CN" altLang="en-US"/>
                    </a:p>
                  </a:txBody>
                  <a:tcPr anchor="ctr" anchorCtr="0"/>
                </a:tc>
                <a:tc>
                  <a:txBody>
                    <a:bodyPr/>
                    <a:p>
                      <a:pPr algn="ctr">
                        <a:buNone/>
                      </a:pPr>
                      <a:endParaRPr lang="zh-CN" altLang="en-US"/>
                    </a:p>
                  </a:txBody>
                  <a:tcPr anchor="ctr" anchorCtr="0"/>
                </a:tc>
              </a:tr>
              <a:tr h="372745">
                <a:tc>
                  <a:txBody>
                    <a:bodyPr/>
                    <a:p>
                      <a:pPr algn="ctr">
                        <a:buNone/>
                      </a:pPr>
                      <a:r>
                        <a:rPr lang="zh-CN" altLang="en-US"/>
                        <a:t>金融界是否能够理解你的产品和顾客对它的需求</a:t>
                      </a:r>
                      <a:endParaRPr lang="zh-CN" altLang="en-US"/>
                    </a:p>
                  </a:txBody>
                  <a:tcPr anchor="ctr" anchorCtr="0"/>
                </a:tc>
                <a:tc>
                  <a:txBody>
                    <a:bodyPr/>
                    <a:p>
                      <a:pPr algn="ctr">
                        <a:buNone/>
                      </a:pPr>
                      <a:endParaRPr lang="zh-CN" altLang="en-US"/>
                    </a:p>
                  </a:txBody>
                  <a:tcPr anchor="ctr" anchorCtr="0"/>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483860"/>
            <a:ext cx="12192000" cy="1374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7" name="Picture 6" descr="iPad Air White wo Shadow.png"/>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Effect>
                      <a14:sharpenSoften amount="50000"/>
                    </a14:imgEffect>
                  </a14:imgLayer>
                </a14:imgProps>
              </a:ext>
              <a:ext uri="{28A0092B-C50C-407E-A947-70E740481C1C}">
                <a14:useLocalDpi xmlns:a14="http://schemas.microsoft.com/office/drawing/2010/main" val="0"/>
              </a:ext>
            </a:extLst>
          </a:blip>
          <a:srcRect t="5027" r="3035"/>
          <a:stretch>
            <a:fillRect/>
          </a:stretch>
        </p:blipFill>
        <p:spPr>
          <a:xfrm>
            <a:off x="1087769" y="1117329"/>
            <a:ext cx="3229038" cy="4642069"/>
          </a:xfrm>
          <a:prstGeom prst="rect">
            <a:avLst/>
          </a:prstGeom>
        </p:spPr>
      </p:pic>
      <p:sp>
        <p:nvSpPr>
          <p:cNvPr id="33" name="Picture Placeholder 1"/>
          <p:cNvSpPr txBox="1"/>
          <p:nvPr/>
        </p:nvSpPr>
        <p:spPr>
          <a:xfrm>
            <a:off x="1543049" y="1641688"/>
            <a:ext cx="2462213" cy="3254163"/>
          </a:xfrm>
          <a:custGeom>
            <a:avLst/>
            <a:gdLst>
              <a:gd name="connsiteX0" fmla="*/ 0 w 2462213"/>
              <a:gd name="connsiteY0" fmla="*/ 0 h 3254163"/>
              <a:gd name="connsiteX1" fmla="*/ 2462213 w 2462213"/>
              <a:gd name="connsiteY1" fmla="*/ 0 h 3254163"/>
              <a:gd name="connsiteX2" fmla="*/ 2462213 w 2462213"/>
              <a:gd name="connsiteY2" fmla="*/ 3254163 h 3254163"/>
              <a:gd name="connsiteX3" fmla="*/ 0 w 2462213"/>
              <a:gd name="connsiteY3" fmla="*/ 3254163 h 3254163"/>
            </a:gdLst>
            <a:ahLst/>
            <a:cxnLst>
              <a:cxn ang="0">
                <a:pos x="connsiteX0" y="connsiteY0"/>
              </a:cxn>
              <a:cxn ang="0">
                <a:pos x="connsiteX1" y="connsiteY1"/>
              </a:cxn>
              <a:cxn ang="0">
                <a:pos x="connsiteX2" y="connsiteY2"/>
              </a:cxn>
              <a:cxn ang="0">
                <a:pos x="connsiteX3" y="connsiteY3"/>
              </a:cxn>
            </a:cxnLst>
            <a:rect l="l" t="t" r="r" b="b"/>
            <a:pathLst>
              <a:path w="2462213" h="3254163">
                <a:moveTo>
                  <a:pt x="0" y="0"/>
                </a:moveTo>
                <a:lnTo>
                  <a:pt x="2462213" y="0"/>
                </a:lnTo>
                <a:lnTo>
                  <a:pt x="2462213" y="3254163"/>
                </a:lnTo>
                <a:lnTo>
                  <a:pt x="0" y="3254163"/>
                </a:lnTo>
                <a:close/>
              </a:path>
            </a:pathLst>
          </a:custGeom>
          <a:blipFill>
            <a:blip r:embed="rId3"/>
            <a:stretch>
              <a:fillRect l="-50679" r="-5067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34" name="Straight Connector 33"/>
          <p:cNvCxnSpPr/>
          <p:nvPr/>
        </p:nvCxnSpPr>
        <p:spPr>
          <a:xfrm>
            <a:off x="5581827" y="2281371"/>
            <a:ext cx="1092200"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532693" y="4654355"/>
            <a:ext cx="1910172" cy="490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Subtitle 2"/>
          <p:cNvSpPr txBox="1"/>
          <p:nvPr/>
        </p:nvSpPr>
        <p:spPr>
          <a:xfrm>
            <a:off x="5720104" y="4719554"/>
            <a:ext cx="1535349" cy="3603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id-ID" sz="1800" dirty="0">
                <a:solidFill>
                  <a:schemeClr val="bg1"/>
                </a:solidFill>
                <a:latin typeface="思源黑体" panose="020B0500000000000000" pitchFamily="34" charset="-122"/>
                <a:ea typeface="思源黑体" panose="020B0500000000000000" pitchFamily="34" charset="-122"/>
                <a:cs typeface="Lato Heavy" panose="020F0502020204030203" pitchFamily="34" charset="0"/>
                <a:sym typeface="思源黑体" panose="020B0500000000000000" pitchFamily="34" charset="-122"/>
              </a:rPr>
              <a:t>产生原因</a:t>
            </a:r>
            <a:endParaRPr lang="id-ID" sz="1800" dirty="0">
              <a:solidFill>
                <a:schemeClr val="bg1"/>
              </a:solidFill>
              <a:latin typeface="思源黑体" panose="020B0500000000000000" pitchFamily="34" charset="-122"/>
              <a:ea typeface="思源黑体" panose="020B0500000000000000" pitchFamily="34" charset="-122"/>
              <a:cs typeface="Lato Heavy" panose="020F0502020204030203" pitchFamily="34" charset="0"/>
              <a:sym typeface="思源黑体" panose="020B0500000000000000" pitchFamily="34" charset="-122"/>
            </a:endParaRPr>
          </a:p>
        </p:txBody>
      </p:sp>
      <p:sp>
        <p:nvSpPr>
          <p:cNvPr id="37" name="TextBox 7"/>
          <p:cNvSpPr txBox="1"/>
          <p:nvPr/>
        </p:nvSpPr>
        <p:spPr>
          <a:xfrm>
            <a:off x="5510068" y="1508417"/>
            <a:ext cx="2672080" cy="521970"/>
          </a:xfrm>
          <a:prstGeom prst="rect">
            <a:avLst/>
          </a:prstGeom>
          <a:noFill/>
        </p:spPr>
        <p:txBody>
          <a:bodyPr wrap="none" rtlCol="0">
            <a:spAutoFit/>
          </a:bodyPr>
          <a:lstStyle/>
          <a:p>
            <a:pPr algn="l"/>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创业风险的定义</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TextBox 24"/>
          <p:cNvSpPr txBox="1"/>
          <p:nvPr/>
        </p:nvSpPr>
        <p:spPr>
          <a:xfrm>
            <a:off x="5510066" y="2630124"/>
            <a:ext cx="5594165" cy="1705610"/>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Timmons 和Devinney 将创业风险视为创业决策环境中的一个重要因素，其中包括处理进入新企业或新市场的决策环境以及新产品的引入，即由于创业环境的不确定性，创业机会与创业企业的复杂性，创业者、创业团队与创业投资者的能力及实力的有限性，而导致创业活动偏离预期目标的可能性及其后果。</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235075" y="358140"/>
            <a:ext cx="7996555" cy="460375"/>
          </a:xfrm>
          <a:prstGeom prst="rect">
            <a:avLst/>
          </a:prstGeom>
          <a:noFill/>
        </p:spPr>
        <p:txBody>
          <a:bodyPr wrap="square" rtlCol="0" anchor="ctr" anchorCtr="0">
            <a:spAutoFit/>
          </a:bodyPr>
          <a:p>
            <a:r>
              <a:rPr lang="zh-CN" altLang="en-US" sz="2400">
                <a:latin typeface="微软雅黑" panose="020B0503020204020204" pitchFamily="34" charset="-122"/>
                <a:ea typeface="微软雅黑" panose="020B0503020204020204" pitchFamily="34" charset="-122"/>
              </a:rPr>
              <a:t>第三节　创业有风险，投资需谨慎</a:t>
            </a:r>
            <a:endParaRPr lang="zh-CN" altLang="en-US" sz="2400">
              <a:latin typeface="微软雅黑" panose="020B0503020204020204" pitchFamily="34" charset="-122"/>
              <a:ea typeface="微软雅黑" panose="020B0503020204020204" pitchFamily="34" charset="-122"/>
            </a:endParaRPr>
          </a:p>
        </p:txBody>
      </p:sp>
      <p:sp>
        <p:nvSpPr>
          <p:cNvPr id="3" name="文本框 2"/>
          <p:cNvSpPr txBox="1"/>
          <p:nvPr/>
        </p:nvSpPr>
        <p:spPr>
          <a:xfrm>
            <a:off x="1476375" y="5709920"/>
            <a:ext cx="9239885" cy="922020"/>
          </a:xfrm>
          <a:prstGeom prst="rect">
            <a:avLst/>
          </a:prstGeom>
          <a:noFill/>
        </p:spPr>
        <p:txBody>
          <a:bodyPr wrap="square" rtlCol="0" anchor="t">
            <a:spAutoFit/>
          </a:bodyPr>
          <a:p>
            <a:r>
              <a:rPr lang="zh-CN" altLang="en-US">
                <a:solidFill>
                  <a:schemeClr val="bg1"/>
                </a:solidFill>
                <a:latin typeface="方正黑体简体" panose="03000509000000000000" charset="-122"/>
                <a:ea typeface="方正黑体简体" panose="03000509000000000000" charset="-122"/>
              </a:rPr>
              <a:t>创业风险产生的原因是多方面的，创业环境的不确定性，创业机会与创业企业的复杂性，创业者个人素质、创业团队能力的有限性，构建的组织结构和运用的管理模式的局限性等，都是创业风险产生的重要原因。</a:t>
            </a:r>
            <a:endParaRPr lang="zh-CN" altLang="en-US">
              <a:solidFill>
                <a:schemeClr val="bg1"/>
              </a:solidFill>
              <a:latin typeface="方正黑体简体" panose="03000509000000000000" charset="-122"/>
              <a:ea typeface="方正黑体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1D9A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07</a:t>
                </a:r>
                <a:endPar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创业机会与风险</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5323205" cy="881380"/>
            <a:chOff x="7225" y="2228"/>
            <a:chExt cx="8383" cy="1388"/>
          </a:xfrm>
        </p:grpSpPr>
        <p:grpSp>
          <p:nvGrpSpPr>
            <p:cNvPr id="8" name="ïslidé"/>
            <p:cNvGrpSpPr/>
            <p:nvPr/>
          </p:nvGrpSpPr>
          <p:grpSpPr>
            <a:xfrm rot="0">
              <a:off x="7225" y="2228"/>
              <a:ext cx="8383" cy="1223"/>
              <a:chOff x="2034026" y="2490855"/>
              <a:chExt cx="4279269"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08</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2977" y="2630734"/>
                <a:ext cx="3550318"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创业资源整合与融资</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09</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商业模式设计</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10</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创业计划书</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创办新企业</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 name="组合 50"/>
          <p:cNvGrpSpPr/>
          <p:nvPr/>
        </p:nvGrpSpPr>
        <p:grpSpPr>
          <a:xfrm>
            <a:off x="2979420" y="1477010"/>
            <a:ext cx="6819900" cy="513421"/>
            <a:chOff x="2234577" y="1107788"/>
            <a:chExt cx="1538003" cy="385066"/>
          </a:xfrm>
        </p:grpSpPr>
        <p:sp>
          <p:nvSpPr>
            <p:cNvPr id="16" name="矩形 15"/>
            <p:cNvSpPr/>
            <p:nvPr/>
          </p:nvSpPr>
          <p:spPr>
            <a:xfrm>
              <a:off x="2234577" y="1308069"/>
              <a:ext cx="1538003" cy="184785"/>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可分为技术风险、市场风险、政治风险、管理风险、生产风险和经济风险。</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矩形 16"/>
            <p:cNvSpPr/>
            <p:nvPr/>
          </p:nvSpPr>
          <p:spPr>
            <a:xfrm>
              <a:off x="2234577" y="1107788"/>
              <a:ext cx="902181" cy="184309"/>
            </a:xfrm>
            <a:prstGeom prst="rect">
              <a:avLst/>
            </a:prstGeom>
          </p:spPr>
          <p:txBody>
            <a:bodyPr wrap="square" lIns="0" tIns="0" rIns="0" bIns="0" anchor="t" anchorCtr="0">
              <a:spAutoFit/>
            </a:bodyPr>
            <a:p>
              <a:r>
                <a:rPr lang="zh-CN" altLang="en-US" sz="160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（1）按创业风险的内容划分</a:t>
              </a:r>
              <a:endParaRPr lang="zh-CN" altLang="en-US" sz="160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2" name="组合 51"/>
          <p:cNvGrpSpPr/>
          <p:nvPr/>
        </p:nvGrpSpPr>
        <p:grpSpPr>
          <a:xfrm>
            <a:off x="4086225" y="2602865"/>
            <a:ext cx="6819900" cy="513421"/>
            <a:chOff x="3064641" y="1952010"/>
            <a:chExt cx="1538003" cy="385066"/>
          </a:xfrm>
        </p:grpSpPr>
        <p:sp>
          <p:nvSpPr>
            <p:cNvPr id="18" name="矩形 17"/>
            <p:cNvSpPr/>
            <p:nvPr/>
          </p:nvSpPr>
          <p:spPr>
            <a:xfrm>
              <a:off x="3064641" y="2152291"/>
              <a:ext cx="1538003" cy="184785"/>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可分为主观创业风险和客观创业风险。</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矩形 18"/>
            <p:cNvSpPr/>
            <p:nvPr/>
          </p:nvSpPr>
          <p:spPr>
            <a:xfrm>
              <a:off x="3064641" y="1952010"/>
              <a:ext cx="1015884" cy="184309"/>
            </a:xfrm>
            <a:prstGeom prst="rect">
              <a:avLst/>
            </a:prstGeom>
          </p:spPr>
          <p:txBody>
            <a:bodyPr wrap="square" lIns="0" tIns="0" rIns="0" bIns="0" anchor="t" anchorCtr="0">
              <a:spAutoFit/>
            </a:bodyPr>
            <a:p>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（2）按风险来源的主客观性划分</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3" name="组合 52"/>
          <p:cNvGrpSpPr/>
          <p:nvPr/>
        </p:nvGrpSpPr>
        <p:grpSpPr>
          <a:xfrm>
            <a:off x="3625850" y="3728085"/>
            <a:ext cx="6819900" cy="760437"/>
            <a:chOff x="2719181" y="2796231"/>
            <a:chExt cx="1538003" cy="570329"/>
          </a:xfrm>
        </p:grpSpPr>
        <p:sp>
          <p:nvSpPr>
            <p:cNvPr id="20" name="矩形 19"/>
            <p:cNvSpPr/>
            <p:nvPr/>
          </p:nvSpPr>
          <p:spPr>
            <a:xfrm>
              <a:off x="2719181" y="2996513"/>
              <a:ext cx="1538003" cy="370047"/>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可分为安全性风险、收益性风险和流动性风险。创业投资的投资方包括专业投资者与投入自身财产的创业者。</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矩形 20"/>
            <p:cNvSpPr/>
            <p:nvPr/>
          </p:nvSpPr>
          <p:spPr>
            <a:xfrm>
              <a:off x="2719181" y="2796231"/>
              <a:ext cx="1119706" cy="184309"/>
            </a:xfrm>
            <a:prstGeom prst="rect">
              <a:avLst/>
            </a:prstGeom>
          </p:spPr>
          <p:txBody>
            <a:bodyPr wrap="square" lIns="0" tIns="0" rIns="0" bIns="0" anchor="t" anchorCtr="0">
              <a:spAutoFit/>
            </a:bodyPr>
            <a:p>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（3）按风险对所投入资金即创业投资的影响程度划分</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4" name="组合 53"/>
          <p:cNvGrpSpPr/>
          <p:nvPr/>
        </p:nvGrpSpPr>
        <p:grpSpPr>
          <a:xfrm>
            <a:off x="4086225" y="4854575"/>
            <a:ext cx="6819900" cy="513421"/>
            <a:chOff x="3064683" y="3640770"/>
            <a:chExt cx="1538003" cy="385066"/>
          </a:xfrm>
        </p:grpSpPr>
        <p:sp>
          <p:nvSpPr>
            <p:cNvPr id="22" name="矩形 21"/>
            <p:cNvSpPr/>
            <p:nvPr/>
          </p:nvSpPr>
          <p:spPr>
            <a:xfrm>
              <a:off x="3064683" y="3841051"/>
              <a:ext cx="1538003" cy="184785"/>
            </a:xfrm>
            <a:prstGeom prst="rect">
              <a:avLst/>
            </a:prstGeom>
          </p:spPr>
          <p:txBody>
            <a:bodyPr wrap="square" lIns="0" tIns="0" rIns="0" bIns="0" anchor="t" anchorCtr="0">
              <a:spAutoFit/>
            </a:bodyPr>
            <a:p>
              <a:pP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可分为改良型风险、杠杆型风险、跨越型风险和激进型风险。</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2"/>
            <p:cNvSpPr/>
            <p:nvPr/>
          </p:nvSpPr>
          <p:spPr>
            <a:xfrm>
              <a:off x="3064683" y="3640770"/>
              <a:ext cx="1175556" cy="184309"/>
            </a:xfrm>
            <a:prstGeom prst="rect">
              <a:avLst/>
            </a:prstGeom>
          </p:spPr>
          <p:txBody>
            <a:bodyPr wrap="square" lIns="0" tIns="0" rIns="0" bIns="0" anchor="t" anchorCtr="0">
              <a:spAutoFit/>
            </a:bodyPr>
            <a:p>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（4）按创业与市场和技术的关系划分</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5" name="组合 44"/>
          <p:cNvGrpSpPr/>
          <p:nvPr/>
        </p:nvGrpSpPr>
        <p:grpSpPr>
          <a:xfrm>
            <a:off x="1273626" y="1480561"/>
            <a:ext cx="1714500" cy="1714500"/>
            <a:chOff x="955219" y="1110420"/>
            <a:chExt cx="1285875" cy="1285875"/>
          </a:xfrm>
        </p:grpSpPr>
        <p:sp>
          <p:nvSpPr>
            <p:cNvPr id="8" name="菱形 7"/>
            <p:cNvSpPr/>
            <p:nvPr/>
          </p:nvSpPr>
          <p:spPr>
            <a:xfrm>
              <a:off x="955219" y="1110420"/>
              <a:ext cx="1285875" cy="1285875"/>
            </a:xfrm>
            <a:prstGeom prst="diamond">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菱形 11"/>
            <p:cNvSpPr/>
            <p:nvPr/>
          </p:nvSpPr>
          <p:spPr>
            <a:xfrm>
              <a:off x="1148436" y="130689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任意多边形: 形状 23"/>
            <p:cNvSpPr/>
            <p:nvPr/>
          </p:nvSpPr>
          <p:spPr>
            <a:xfrm>
              <a:off x="1407831" y="1579464"/>
              <a:ext cx="320366" cy="332929"/>
            </a:xfrm>
            <a:custGeom>
              <a:avLst/>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solidFill>
              <a:schemeClr val="accent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7" name="组合 46"/>
          <p:cNvGrpSpPr/>
          <p:nvPr/>
        </p:nvGrpSpPr>
        <p:grpSpPr>
          <a:xfrm>
            <a:off x="2184961" y="2401609"/>
            <a:ext cx="1714500" cy="1714500"/>
            <a:chOff x="1638720" y="1801206"/>
            <a:chExt cx="1285875" cy="1285875"/>
          </a:xfrm>
        </p:grpSpPr>
        <p:grpSp>
          <p:nvGrpSpPr>
            <p:cNvPr id="46" name="组合 45"/>
            <p:cNvGrpSpPr/>
            <p:nvPr/>
          </p:nvGrpSpPr>
          <p:grpSpPr>
            <a:xfrm>
              <a:off x="1638720" y="1801206"/>
              <a:ext cx="1285875" cy="1285875"/>
              <a:chOff x="1638720" y="1801206"/>
              <a:chExt cx="1285875" cy="1285875"/>
            </a:xfrm>
          </p:grpSpPr>
          <p:sp>
            <p:nvSpPr>
              <p:cNvPr id="9" name="菱形 8"/>
              <p:cNvSpPr/>
              <p:nvPr/>
            </p:nvSpPr>
            <p:spPr>
              <a:xfrm>
                <a:off x="1638720" y="1801206"/>
                <a:ext cx="1285875" cy="1285875"/>
              </a:xfrm>
              <a:prstGeom prst="diamond">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菱形 12"/>
              <p:cNvSpPr/>
              <p:nvPr/>
            </p:nvSpPr>
            <p:spPr>
              <a:xfrm>
                <a:off x="1835194" y="2001841"/>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5" name="任意多边形: 形状 24"/>
            <p:cNvSpPr/>
            <p:nvPr/>
          </p:nvSpPr>
          <p:spPr>
            <a:xfrm>
              <a:off x="2088308" y="2275818"/>
              <a:ext cx="332930" cy="330117"/>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9" name="组合 48"/>
          <p:cNvGrpSpPr/>
          <p:nvPr/>
        </p:nvGrpSpPr>
        <p:grpSpPr>
          <a:xfrm>
            <a:off x="1273626" y="3316446"/>
            <a:ext cx="1714500" cy="1714500"/>
            <a:chOff x="955219" y="2487334"/>
            <a:chExt cx="1285875" cy="1285875"/>
          </a:xfrm>
        </p:grpSpPr>
        <p:sp>
          <p:nvSpPr>
            <p:cNvPr id="10" name="菱形 9"/>
            <p:cNvSpPr/>
            <p:nvPr/>
          </p:nvSpPr>
          <p:spPr>
            <a:xfrm>
              <a:off x="955219" y="2487334"/>
              <a:ext cx="1285875" cy="1285875"/>
            </a:xfrm>
            <a:prstGeom prst="diamond">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8" name="组合 47"/>
            <p:cNvGrpSpPr/>
            <p:nvPr/>
          </p:nvGrpSpPr>
          <p:grpSpPr>
            <a:xfrm>
              <a:off x="1149521" y="2688430"/>
              <a:ext cx="892926" cy="892926"/>
              <a:chOff x="1149521" y="2688430"/>
              <a:chExt cx="892926" cy="892926"/>
            </a:xfrm>
          </p:grpSpPr>
          <p:sp>
            <p:nvSpPr>
              <p:cNvPr id="14" name="菱形 13"/>
              <p:cNvSpPr/>
              <p:nvPr/>
            </p:nvSpPr>
            <p:spPr>
              <a:xfrm>
                <a:off x="1149521" y="2688430"/>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任意多边形: 形状 25"/>
              <p:cNvSpPr/>
              <p:nvPr/>
            </p:nvSpPr>
            <p:spPr>
              <a:xfrm>
                <a:off x="1409702" y="2961000"/>
                <a:ext cx="318795" cy="332928"/>
              </a:xfrm>
              <a:custGeom>
                <a:avLst/>
                <a:gdLst>
                  <a:gd name="connsiteX0" fmla="*/ 293688 w 322263"/>
                  <a:gd name="connsiteY0" fmla="*/ 298450 h 336550"/>
                  <a:gd name="connsiteX1" fmla="*/ 293688 w 322263"/>
                  <a:gd name="connsiteY1" fmla="*/ 305019 h 336550"/>
                  <a:gd name="connsiteX2" fmla="*/ 261635 w 322263"/>
                  <a:gd name="connsiteY2" fmla="*/ 336550 h 336550"/>
                  <a:gd name="connsiteX3" fmla="*/ 241603 w 322263"/>
                  <a:gd name="connsiteY3" fmla="*/ 336550 h 336550"/>
                  <a:gd name="connsiteX4" fmla="*/ 209550 w 322263"/>
                  <a:gd name="connsiteY4" fmla="*/ 305019 h 336550"/>
                  <a:gd name="connsiteX5" fmla="*/ 209550 w 322263"/>
                  <a:gd name="connsiteY5" fmla="*/ 301078 h 336550"/>
                  <a:gd name="connsiteX6" fmla="*/ 277662 w 322263"/>
                  <a:gd name="connsiteY6" fmla="*/ 301078 h 336550"/>
                  <a:gd name="connsiteX7" fmla="*/ 293688 w 322263"/>
                  <a:gd name="connsiteY7" fmla="*/ 298450 h 336550"/>
                  <a:gd name="connsiteX8" fmla="*/ 28575 w 322263"/>
                  <a:gd name="connsiteY8" fmla="*/ 298450 h 336550"/>
                  <a:gd name="connsiteX9" fmla="*/ 44601 w 322263"/>
                  <a:gd name="connsiteY9" fmla="*/ 301078 h 336550"/>
                  <a:gd name="connsiteX10" fmla="*/ 112713 w 322263"/>
                  <a:gd name="connsiteY10" fmla="*/ 301078 h 336550"/>
                  <a:gd name="connsiteX11" fmla="*/ 112713 w 322263"/>
                  <a:gd name="connsiteY11" fmla="*/ 305019 h 336550"/>
                  <a:gd name="connsiteX12" fmla="*/ 80660 w 322263"/>
                  <a:gd name="connsiteY12" fmla="*/ 336550 h 336550"/>
                  <a:gd name="connsiteX13" fmla="*/ 60628 w 322263"/>
                  <a:gd name="connsiteY13" fmla="*/ 336550 h 336550"/>
                  <a:gd name="connsiteX14" fmla="*/ 28575 w 322263"/>
                  <a:gd name="connsiteY14" fmla="*/ 305019 h 336550"/>
                  <a:gd name="connsiteX15" fmla="*/ 28575 w 322263"/>
                  <a:gd name="connsiteY15" fmla="*/ 298450 h 336550"/>
                  <a:gd name="connsiteX16" fmla="*/ 233362 w 322263"/>
                  <a:gd name="connsiteY16" fmla="*/ 228600 h 336550"/>
                  <a:gd name="connsiteX17" fmla="*/ 273050 w 322263"/>
                  <a:gd name="connsiteY17" fmla="*/ 228600 h 336550"/>
                  <a:gd name="connsiteX18" fmla="*/ 273050 w 322263"/>
                  <a:gd name="connsiteY18" fmla="*/ 241300 h 336550"/>
                  <a:gd name="connsiteX19" fmla="*/ 233362 w 322263"/>
                  <a:gd name="connsiteY19" fmla="*/ 241300 h 336550"/>
                  <a:gd name="connsiteX20" fmla="*/ 49212 w 322263"/>
                  <a:gd name="connsiteY20" fmla="*/ 228600 h 336550"/>
                  <a:gd name="connsiteX21" fmla="*/ 88900 w 322263"/>
                  <a:gd name="connsiteY21" fmla="*/ 228600 h 336550"/>
                  <a:gd name="connsiteX22" fmla="*/ 88900 w 322263"/>
                  <a:gd name="connsiteY22" fmla="*/ 241300 h 336550"/>
                  <a:gd name="connsiteX23" fmla="*/ 49212 w 322263"/>
                  <a:gd name="connsiteY23" fmla="*/ 241300 h 336550"/>
                  <a:gd name="connsiteX24" fmla="*/ 228109 w 322263"/>
                  <a:gd name="connsiteY24" fmla="*/ 212725 h 336550"/>
                  <a:gd name="connsiteX25" fmla="*/ 217487 w 322263"/>
                  <a:gd name="connsiteY25" fmla="*/ 224912 h 336550"/>
                  <a:gd name="connsiteX26" fmla="*/ 217487 w 322263"/>
                  <a:gd name="connsiteY26" fmla="*/ 246577 h 336550"/>
                  <a:gd name="connsiteX27" fmla="*/ 228109 w 322263"/>
                  <a:gd name="connsiteY27" fmla="*/ 258763 h 336550"/>
                  <a:gd name="connsiteX28" fmla="*/ 278563 w 322263"/>
                  <a:gd name="connsiteY28" fmla="*/ 258763 h 336550"/>
                  <a:gd name="connsiteX29" fmla="*/ 290512 w 322263"/>
                  <a:gd name="connsiteY29" fmla="*/ 246577 h 336550"/>
                  <a:gd name="connsiteX30" fmla="*/ 290512 w 322263"/>
                  <a:gd name="connsiteY30" fmla="*/ 224912 h 336550"/>
                  <a:gd name="connsiteX31" fmla="*/ 278563 w 322263"/>
                  <a:gd name="connsiteY31" fmla="*/ 212725 h 336550"/>
                  <a:gd name="connsiteX32" fmla="*/ 228109 w 322263"/>
                  <a:gd name="connsiteY32" fmla="*/ 212725 h 336550"/>
                  <a:gd name="connsiteX33" fmla="*/ 43699 w 322263"/>
                  <a:gd name="connsiteY33" fmla="*/ 212725 h 336550"/>
                  <a:gd name="connsiteX34" fmla="*/ 31750 w 322263"/>
                  <a:gd name="connsiteY34" fmla="*/ 224912 h 336550"/>
                  <a:gd name="connsiteX35" fmla="*/ 31750 w 322263"/>
                  <a:gd name="connsiteY35" fmla="*/ 246577 h 336550"/>
                  <a:gd name="connsiteX36" fmla="*/ 43699 w 322263"/>
                  <a:gd name="connsiteY36" fmla="*/ 258763 h 336550"/>
                  <a:gd name="connsiteX37" fmla="*/ 94153 w 322263"/>
                  <a:gd name="connsiteY37" fmla="*/ 258763 h 336550"/>
                  <a:gd name="connsiteX38" fmla="*/ 104775 w 322263"/>
                  <a:gd name="connsiteY38" fmla="*/ 246577 h 336550"/>
                  <a:gd name="connsiteX39" fmla="*/ 104775 w 322263"/>
                  <a:gd name="connsiteY39" fmla="*/ 224912 h 336550"/>
                  <a:gd name="connsiteX40" fmla="*/ 94153 w 322263"/>
                  <a:gd name="connsiteY40" fmla="*/ 212725 h 336550"/>
                  <a:gd name="connsiteX41" fmla="*/ 43699 w 322263"/>
                  <a:gd name="connsiteY41" fmla="*/ 212725 h 336550"/>
                  <a:gd name="connsiteX42" fmla="*/ 44905 w 322263"/>
                  <a:gd name="connsiteY42" fmla="*/ 184150 h 336550"/>
                  <a:gd name="connsiteX43" fmla="*/ 277358 w 322263"/>
                  <a:gd name="connsiteY43" fmla="*/ 184150 h 336550"/>
                  <a:gd name="connsiteX44" fmla="*/ 322263 w 322263"/>
                  <a:gd name="connsiteY44" fmla="*/ 228893 h 336550"/>
                  <a:gd name="connsiteX45" fmla="*/ 322263 w 322263"/>
                  <a:gd name="connsiteY45" fmla="*/ 239421 h 336550"/>
                  <a:gd name="connsiteX46" fmla="*/ 277358 w 322263"/>
                  <a:gd name="connsiteY46" fmla="*/ 284163 h 336550"/>
                  <a:gd name="connsiteX47" fmla="*/ 44905 w 322263"/>
                  <a:gd name="connsiteY47" fmla="*/ 284163 h 336550"/>
                  <a:gd name="connsiteX48" fmla="*/ 0 w 322263"/>
                  <a:gd name="connsiteY48" fmla="*/ 239421 h 336550"/>
                  <a:gd name="connsiteX49" fmla="*/ 0 w 322263"/>
                  <a:gd name="connsiteY49" fmla="*/ 228893 h 336550"/>
                  <a:gd name="connsiteX50" fmla="*/ 44905 w 322263"/>
                  <a:gd name="connsiteY50" fmla="*/ 184150 h 336550"/>
                  <a:gd name="connsiteX51" fmla="*/ 100909 w 322263"/>
                  <a:gd name="connsiteY51" fmla="*/ 112712 h 336550"/>
                  <a:gd name="connsiteX52" fmla="*/ 221354 w 322263"/>
                  <a:gd name="connsiteY52" fmla="*/ 112712 h 336550"/>
                  <a:gd name="connsiteX53" fmla="*/ 242300 w 322263"/>
                  <a:gd name="connsiteY53" fmla="*/ 125563 h 336550"/>
                  <a:gd name="connsiteX54" fmla="*/ 259320 w 322263"/>
                  <a:gd name="connsiteY54" fmla="*/ 158977 h 336550"/>
                  <a:gd name="connsiteX55" fmla="*/ 254083 w 322263"/>
                  <a:gd name="connsiteY55" fmla="*/ 166687 h 336550"/>
                  <a:gd name="connsiteX56" fmla="*/ 68180 w 322263"/>
                  <a:gd name="connsiteY56" fmla="*/ 166687 h 336550"/>
                  <a:gd name="connsiteX57" fmla="*/ 62943 w 322263"/>
                  <a:gd name="connsiteY57" fmla="*/ 158977 h 336550"/>
                  <a:gd name="connsiteX58" fmla="*/ 79963 w 322263"/>
                  <a:gd name="connsiteY58" fmla="*/ 125563 h 336550"/>
                  <a:gd name="connsiteX59" fmla="*/ 100909 w 322263"/>
                  <a:gd name="connsiteY59" fmla="*/ 112712 h 336550"/>
                  <a:gd name="connsiteX60" fmla="*/ 209688 w 322263"/>
                  <a:gd name="connsiteY60" fmla="*/ 60325 h 336550"/>
                  <a:gd name="connsiteX61" fmla="*/ 222112 w 322263"/>
                  <a:gd name="connsiteY61" fmla="*/ 60325 h 336550"/>
                  <a:gd name="connsiteX62" fmla="*/ 231775 w 322263"/>
                  <a:gd name="connsiteY62" fmla="*/ 69850 h 336550"/>
                  <a:gd name="connsiteX63" fmla="*/ 222112 w 322263"/>
                  <a:gd name="connsiteY63" fmla="*/ 79375 h 336550"/>
                  <a:gd name="connsiteX64" fmla="*/ 209688 w 322263"/>
                  <a:gd name="connsiteY64" fmla="*/ 79375 h 336550"/>
                  <a:gd name="connsiteX65" fmla="*/ 200025 w 322263"/>
                  <a:gd name="connsiteY65" fmla="*/ 69850 h 336550"/>
                  <a:gd name="connsiteX66" fmla="*/ 209688 w 322263"/>
                  <a:gd name="connsiteY66" fmla="*/ 60325 h 336550"/>
                  <a:gd name="connsiteX67" fmla="*/ 101255 w 322263"/>
                  <a:gd name="connsiteY67" fmla="*/ 60325 h 336550"/>
                  <a:gd name="connsiteX68" fmla="*/ 113058 w 322263"/>
                  <a:gd name="connsiteY68" fmla="*/ 60325 h 336550"/>
                  <a:gd name="connsiteX69" fmla="*/ 122238 w 322263"/>
                  <a:gd name="connsiteY69" fmla="*/ 69850 h 336550"/>
                  <a:gd name="connsiteX70" fmla="*/ 113058 w 322263"/>
                  <a:gd name="connsiteY70" fmla="*/ 79375 h 336550"/>
                  <a:gd name="connsiteX71" fmla="*/ 101255 w 322263"/>
                  <a:gd name="connsiteY71" fmla="*/ 79375 h 336550"/>
                  <a:gd name="connsiteX72" fmla="*/ 92075 w 322263"/>
                  <a:gd name="connsiteY72" fmla="*/ 69850 h 336550"/>
                  <a:gd name="connsiteX73" fmla="*/ 101255 w 322263"/>
                  <a:gd name="connsiteY73" fmla="*/ 60325 h 336550"/>
                  <a:gd name="connsiteX74" fmla="*/ 161132 w 322263"/>
                  <a:gd name="connsiteY74" fmla="*/ 34925 h 336550"/>
                  <a:gd name="connsiteX75" fmla="*/ 195263 w 322263"/>
                  <a:gd name="connsiteY75" fmla="*/ 69920 h 336550"/>
                  <a:gd name="connsiteX76" fmla="*/ 195263 w 322263"/>
                  <a:gd name="connsiteY76" fmla="*/ 86071 h 336550"/>
                  <a:gd name="connsiteX77" fmla="*/ 184761 w 322263"/>
                  <a:gd name="connsiteY77" fmla="*/ 96838 h 336550"/>
                  <a:gd name="connsiteX78" fmla="*/ 137502 w 322263"/>
                  <a:gd name="connsiteY78" fmla="*/ 96838 h 336550"/>
                  <a:gd name="connsiteX79" fmla="*/ 127000 w 322263"/>
                  <a:gd name="connsiteY79" fmla="*/ 86071 h 336550"/>
                  <a:gd name="connsiteX80" fmla="*/ 127000 w 322263"/>
                  <a:gd name="connsiteY80" fmla="*/ 69920 h 336550"/>
                  <a:gd name="connsiteX81" fmla="*/ 161132 w 322263"/>
                  <a:gd name="connsiteY81" fmla="*/ 34925 h 336550"/>
                  <a:gd name="connsiteX82" fmla="*/ 196771 w 322263"/>
                  <a:gd name="connsiteY82" fmla="*/ 21272 h 336550"/>
                  <a:gd name="connsiteX83" fmla="*/ 210265 w 322263"/>
                  <a:gd name="connsiteY83" fmla="*/ 21272 h 336550"/>
                  <a:gd name="connsiteX84" fmla="*/ 210265 w 322263"/>
                  <a:gd name="connsiteY84" fmla="*/ 33972 h 336550"/>
                  <a:gd name="connsiteX85" fmla="*/ 204867 w 322263"/>
                  <a:gd name="connsiteY85" fmla="*/ 39052 h 336550"/>
                  <a:gd name="connsiteX86" fmla="*/ 196771 w 322263"/>
                  <a:gd name="connsiteY86" fmla="*/ 42862 h 336550"/>
                  <a:gd name="connsiteX87" fmla="*/ 190024 w 322263"/>
                  <a:gd name="connsiteY87" fmla="*/ 39052 h 336550"/>
                  <a:gd name="connsiteX88" fmla="*/ 190024 w 322263"/>
                  <a:gd name="connsiteY88" fmla="*/ 26352 h 336550"/>
                  <a:gd name="connsiteX89" fmla="*/ 196771 w 322263"/>
                  <a:gd name="connsiteY89" fmla="*/ 21272 h 336550"/>
                  <a:gd name="connsiteX90" fmla="*/ 111998 w 322263"/>
                  <a:gd name="connsiteY90" fmla="*/ 21272 h 336550"/>
                  <a:gd name="connsiteX91" fmla="*/ 125492 w 322263"/>
                  <a:gd name="connsiteY91" fmla="*/ 21272 h 336550"/>
                  <a:gd name="connsiteX92" fmla="*/ 132239 w 322263"/>
                  <a:gd name="connsiteY92" fmla="*/ 26352 h 336550"/>
                  <a:gd name="connsiteX93" fmla="*/ 132239 w 322263"/>
                  <a:gd name="connsiteY93" fmla="*/ 39052 h 336550"/>
                  <a:gd name="connsiteX94" fmla="*/ 125492 w 322263"/>
                  <a:gd name="connsiteY94" fmla="*/ 42862 h 336550"/>
                  <a:gd name="connsiteX95" fmla="*/ 117396 w 322263"/>
                  <a:gd name="connsiteY95" fmla="*/ 39052 h 336550"/>
                  <a:gd name="connsiteX96" fmla="*/ 111998 w 322263"/>
                  <a:gd name="connsiteY96" fmla="*/ 33972 h 336550"/>
                  <a:gd name="connsiteX97" fmla="*/ 111998 w 322263"/>
                  <a:gd name="connsiteY97" fmla="*/ 21272 h 336550"/>
                  <a:gd name="connsiteX98" fmla="*/ 161132 w 322263"/>
                  <a:gd name="connsiteY98" fmla="*/ 0 h 336550"/>
                  <a:gd name="connsiteX99" fmla="*/ 169863 w 322263"/>
                  <a:gd name="connsiteY99" fmla="*/ 9180 h 336550"/>
                  <a:gd name="connsiteX100" fmla="*/ 169863 w 322263"/>
                  <a:gd name="connsiteY100" fmla="*/ 20983 h 336550"/>
                  <a:gd name="connsiteX101" fmla="*/ 161132 w 322263"/>
                  <a:gd name="connsiteY101" fmla="*/ 30163 h 336550"/>
                  <a:gd name="connsiteX102" fmla="*/ 152400 w 322263"/>
                  <a:gd name="connsiteY102" fmla="*/ 20983 h 336550"/>
                  <a:gd name="connsiteX103" fmla="*/ 152400 w 322263"/>
                  <a:gd name="connsiteY103" fmla="*/ 9180 h 336550"/>
                  <a:gd name="connsiteX104" fmla="*/ 161132 w 322263"/>
                  <a:gd name="connsiteY10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22263" h="336550">
                    <a:moveTo>
                      <a:pt x="293688" y="298450"/>
                    </a:moveTo>
                    <a:cubicBezTo>
                      <a:pt x="293688" y="298450"/>
                      <a:pt x="293688" y="298450"/>
                      <a:pt x="293688" y="305019"/>
                    </a:cubicBezTo>
                    <a:cubicBezTo>
                      <a:pt x="293688" y="322099"/>
                      <a:pt x="280333" y="336550"/>
                      <a:pt x="261635" y="336550"/>
                    </a:cubicBezTo>
                    <a:cubicBezTo>
                      <a:pt x="261635" y="336550"/>
                      <a:pt x="261635" y="336550"/>
                      <a:pt x="241603" y="336550"/>
                    </a:cubicBezTo>
                    <a:cubicBezTo>
                      <a:pt x="224241" y="336550"/>
                      <a:pt x="209550" y="322099"/>
                      <a:pt x="209550" y="305019"/>
                    </a:cubicBezTo>
                    <a:cubicBezTo>
                      <a:pt x="209550" y="305019"/>
                      <a:pt x="209550" y="305019"/>
                      <a:pt x="209550" y="301078"/>
                    </a:cubicBezTo>
                    <a:lnTo>
                      <a:pt x="277662" y="301078"/>
                    </a:lnTo>
                    <a:cubicBezTo>
                      <a:pt x="283004" y="301078"/>
                      <a:pt x="289681" y="299764"/>
                      <a:pt x="293688" y="298450"/>
                    </a:cubicBezTo>
                    <a:close/>
                    <a:moveTo>
                      <a:pt x="28575" y="298450"/>
                    </a:moveTo>
                    <a:cubicBezTo>
                      <a:pt x="32582" y="299764"/>
                      <a:pt x="39259" y="301078"/>
                      <a:pt x="44601" y="301078"/>
                    </a:cubicBezTo>
                    <a:cubicBezTo>
                      <a:pt x="44601" y="301078"/>
                      <a:pt x="44601" y="301078"/>
                      <a:pt x="112713" y="301078"/>
                    </a:cubicBezTo>
                    <a:cubicBezTo>
                      <a:pt x="112713" y="301078"/>
                      <a:pt x="112713" y="301078"/>
                      <a:pt x="112713" y="305019"/>
                    </a:cubicBezTo>
                    <a:cubicBezTo>
                      <a:pt x="112713" y="322099"/>
                      <a:pt x="98022" y="336550"/>
                      <a:pt x="80660" y="336550"/>
                    </a:cubicBezTo>
                    <a:cubicBezTo>
                      <a:pt x="80660" y="336550"/>
                      <a:pt x="80660" y="336550"/>
                      <a:pt x="60628" y="336550"/>
                    </a:cubicBezTo>
                    <a:cubicBezTo>
                      <a:pt x="41930" y="336550"/>
                      <a:pt x="28575" y="322099"/>
                      <a:pt x="28575" y="305019"/>
                    </a:cubicBezTo>
                    <a:cubicBezTo>
                      <a:pt x="28575" y="305019"/>
                      <a:pt x="28575" y="305019"/>
                      <a:pt x="28575" y="298450"/>
                    </a:cubicBezTo>
                    <a:close/>
                    <a:moveTo>
                      <a:pt x="233362" y="228600"/>
                    </a:moveTo>
                    <a:lnTo>
                      <a:pt x="273050" y="228600"/>
                    </a:lnTo>
                    <a:lnTo>
                      <a:pt x="273050" y="241300"/>
                    </a:lnTo>
                    <a:lnTo>
                      <a:pt x="233362" y="241300"/>
                    </a:lnTo>
                    <a:close/>
                    <a:moveTo>
                      <a:pt x="49212" y="228600"/>
                    </a:moveTo>
                    <a:lnTo>
                      <a:pt x="88900" y="228600"/>
                    </a:lnTo>
                    <a:lnTo>
                      <a:pt x="88900" y="241300"/>
                    </a:lnTo>
                    <a:lnTo>
                      <a:pt x="49212" y="241300"/>
                    </a:lnTo>
                    <a:close/>
                    <a:moveTo>
                      <a:pt x="228109" y="212725"/>
                    </a:moveTo>
                    <a:cubicBezTo>
                      <a:pt x="222798" y="212725"/>
                      <a:pt x="217487" y="218141"/>
                      <a:pt x="217487" y="224912"/>
                    </a:cubicBezTo>
                    <a:cubicBezTo>
                      <a:pt x="217487" y="224912"/>
                      <a:pt x="217487" y="224912"/>
                      <a:pt x="217487" y="246577"/>
                    </a:cubicBezTo>
                    <a:cubicBezTo>
                      <a:pt x="217487" y="253347"/>
                      <a:pt x="222798" y="258763"/>
                      <a:pt x="228109" y="258763"/>
                    </a:cubicBezTo>
                    <a:cubicBezTo>
                      <a:pt x="228109" y="258763"/>
                      <a:pt x="228109" y="258763"/>
                      <a:pt x="278563" y="258763"/>
                    </a:cubicBezTo>
                    <a:cubicBezTo>
                      <a:pt x="285201" y="258763"/>
                      <a:pt x="290512" y="253347"/>
                      <a:pt x="290512" y="246577"/>
                    </a:cubicBezTo>
                    <a:lnTo>
                      <a:pt x="290512" y="224912"/>
                    </a:lnTo>
                    <a:cubicBezTo>
                      <a:pt x="290512" y="218141"/>
                      <a:pt x="285201" y="212725"/>
                      <a:pt x="278563" y="212725"/>
                    </a:cubicBezTo>
                    <a:cubicBezTo>
                      <a:pt x="278563" y="212725"/>
                      <a:pt x="278563" y="212725"/>
                      <a:pt x="228109" y="212725"/>
                    </a:cubicBezTo>
                    <a:close/>
                    <a:moveTo>
                      <a:pt x="43699" y="212725"/>
                    </a:moveTo>
                    <a:cubicBezTo>
                      <a:pt x="37061" y="212725"/>
                      <a:pt x="31750" y="218141"/>
                      <a:pt x="31750" y="224912"/>
                    </a:cubicBezTo>
                    <a:cubicBezTo>
                      <a:pt x="31750" y="224912"/>
                      <a:pt x="31750" y="224912"/>
                      <a:pt x="31750" y="246577"/>
                    </a:cubicBezTo>
                    <a:cubicBezTo>
                      <a:pt x="31750" y="253347"/>
                      <a:pt x="37061" y="258763"/>
                      <a:pt x="43699" y="258763"/>
                    </a:cubicBezTo>
                    <a:cubicBezTo>
                      <a:pt x="43699" y="258763"/>
                      <a:pt x="43699" y="258763"/>
                      <a:pt x="94153" y="258763"/>
                    </a:cubicBezTo>
                    <a:cubicBezTo>
                      <a:pt x="99464" y="258763"/>
                      <a:pt x="104775" y="253347"/>
                      <a:pt x="104775" y="246577"/>
                    </a:cubicBezTo>
                    <a:lnTo>
                      <a:pt x="104775" y="224912"/>
                    </a:lnTo>
                    <a:cubicBezTo>
                      <a:pt x="104775" y="218141"/>
                      <a:pt x="99464" y="212725"/>
                      <a:pt x="94153" y="212725"/>
                    </a:cubicBezTo>
                    <a:cubicBezTo>
                      <a:pt x="94153" y="212725"/>
                      <a:pt x="94153" y="212725"/>
                      <a:pt x="43699" y="212725"/>
                    </a:cubicBezTo>
                    <a:close/>
                    <a:moveTo>
                      <a:pt x="44905" y="184150"/>
                    </a:moveTo>
                    <a:cubicBezTo>
                      <a:pt x="44905" y="184150"/>
                      <a:pt x="44905" y="184150"/>
                      <a:pt x="277358" y="184150"/>
                    </a:cubicBezTo>
                    <a:cubicBezTo>
                      <a:pt x="302452" y="184150"/>
                      <a:pt x="322263" y="203890"/>
                      <a:pt x="322263" y="228893"/>
                    </a:cubicBezTo>
                    <a:cubicBezTo>
                      <a:pt x="322263" y="228893"/>
                      <a:pt x="322263" y="228893"/>
                      <a:pt x="322263" y="239421"/>
                    </a:cubicBezTo>
                    <a:cubicBezTo>
                      <a:pt x="322263" y="264424"/>
                      <a:pt x="302452" y="284163"/>
                      <a:pt x="277358" y="284163"/>
                    </a:cubicBezTo>
                    <a:cubicBezTo>
                      <a:pt x="277358" y="284163"/>
                      <a:pt x="277358" y="284163"/>
                      <a:pt x="44905" y="284163"/>
                    </a:cubicBezTo>
                    <a:cubicBezTo>
                      <a:pt x="19811" y="284163"/>
                      <a:pt x="0" y="264424"/>
                      <a:pt x="0" y="239421"/>
                    </a:cubicBezTo>
                    <a:cubicBezTo>
                      <a:pt x="0" y="239421"/>
                      <a:pt x="0" y="239421"/>
                      <a:pt x="0" y="228893"/>
                    </a:cubicBezTo>
                    <a:cubicBezTo>
                      <a:pt x="0" y="203890"/>
                      <a:pt x="19811" y="184150"/>
                      <a:pt x="44905" y="184150"/>
                    </a:cubicBezTo>
                    <a:close/>
                    <a:moveTo>
                      <a:pt x="100909" y="112712"/>
                    </a:moveTo>
                    <a:cubicBezTo>
                      <a:pt x="100909" y="112712"/>
                      <a:pt x="100909" y="112712"/>
                      <a:pt x="221354" y="112712"/>
                    </a:cubicBezTo>
                    <a:cubicBezTo>
                      <a:pt x="229209" y="112712"/>
                      <a:pt x="239682" y="119138"/>
                      <a:pt x="242300" y="125563"/>
                    </a:cubicBezTo>
                    <a:lnTo>
                      <a:pt x="259320" y="158977"/>
                    </a:lnTo>
                    <a:cubicBezTo>
                      <a:pt x="261938" y="162832"/>
                      <a:pt x="259320" y="166687"/>
                      <a:pt x="254083" y="166687"/>
                    </a:cubicBezTo>
                    <a:cubicBezTo>
                      <a:pt x="254083" y="166687"/>
                      <a:pt x="254083" y="166687"/>
                      <a:pt x="68180" y="166687"/>
                    </a:cubicBezTo>
                    <a:cubicBezTo>
                      <a:pt x="62943" y="166687"/>
                      <a:pt x="60325" y="162832"/>
                      <a:pt x="62943" y="158977"/>
                    </a:cubicBezTo>
                    <a:cubicBezTo>
                      <a:pt x="62943" y="158977"/>
                      <a:pt x="62943" y="158977"/>
                      <a:pt x="79963" y="125563"/>
                    </a:cubicBezTo>
                    <a:cubicBezTo>
                      <a:pt x="82581" y="119138"/>
                      <a:pt x="93054" y="112712"/>
                      <a:pt x="100909" y="112712"/>
                    </a:cubicBezTo>
                    <a:close/>
                    <a:moveTo>
                      <a:pt x="209688" y="60325"/>
                    </a:moveTo>
                    <a:cubicBezTo>
                      <a:pt x="209688" y="60325"/>
                      <a:pt x="209688" y="60325"/>
                      <a:pt x="222112" y="60325"/>
                    </a:cubicBezTo>
                    <a:cubicBezTo>
                      <a:pt x="227634" y="60325"/>
                      <a:pt x="231775" y="64407"/>
                      <a:pt x="231775" y="69850"/>
                    </a:cubicBezTo>
                    <a:cubicBezTo>
                      <a:pt x="231775" y="75293"/>
                      <a:pt x="227634" y="79375"/>
                      <a:pt x="222112" y="79375"/>
                    </a:cubicBezTo>
                    <a:cubicBezTo>
                      <a:pt x="222112" y="79375"/>
                      <a:pt x="222112" y="79375"/>
                      <a:pt x="209688" y="79375"/>
                    </a:cubicBezTo>
                    <a:cubicBezTo>
                      <a:pt x="204166" y="79375"/>
                      <a:pt x="200025" y="75293"/>
                      <a:pt x="200025" y="69850"/>
                    </a:cubicBezTo>
                    <a:cubicBezTo>
                      <a:pt x="200025" y="64407"/>
                      <a:pt x="204166" y="60325"/>
                      <a:pt x="209688" y="60325"/>
                    </a:cubicBezTo>
                    <a:close/>
                    <a:moveTo>
                      <a:pt x="101255" y="60325"/>
                    </a:moveTo>
                    <a:cubicBezTo>
                      <a:pt x="101255" y="60325"/>
                      <a:pt x="101255" y="60325"/>
                      <a:pt x="113058" y="60325"/>
                    </a:cubicBezTo>
                    <a:cubicBezTo>
                      <a:pt x="118304" y="60325"/>
                      <a:pt x="122238" y="64407"/>
                      <a:pt x="122238" y="69850"/>
                    </a:cubicBezTo>
                    <a:cubicBezTo>
                      <a:pt x="122238" y="75293"/>
                      <a:pt x="118304" y="79375"/>
                      <a:pt x="113058" y="79375"/>
                    </a:cubicBezTo>
                    <a:cubicBezTo>
                      <a:pt x="113058" y="79375"/>
                      <a:pt x="113058" y="79375"/>
                      <a:pt x="101255" y="79375"/>
                    </a:cubicBezTo>
                    <a:cubicBezTo>
                      <a:pt x="96009" y="79375"/>
                      <a:pt x="92075" y="75293"/>
                      <a:pt x="92075" y="69850"/>
                    </a:cubicBezTo>
                    <a:cubicBezTo>
                      <a:pt x="92075" y="64407"/>
                      <a:pt x="96009" y="60325"/>
                      <a:pt x="101255" y="60325"/>
                    </a:cubicBezTo>
                    <a:close/>
                    <a:moveTo>
                      <a:pt x="161132" y="34925"/>
                    </a:moveTo>
                    <a:cubicBezTo>
                      <a:pt x="179510" y="34925"/>
                      <a:pt x="195263" y="49731"/>
                      <a:pt x="195263" y="69920"/>
                    </a:cubicBezTo>
                    <a:lnTo>
                      <a:pt x="195263" y="86071"/>
                    </a:lnTo>
                    <a:cubicBezTo>
                      <a:pt x="195263" y="91455"/>
                      <a:pt x="190012" y="96838"/>
                      <a:pt x="184761" y="96838"/>
                    </a:cubicBezTo>
                    <a:cubicBezTo>
                      <a:pt x="184761" y="96838"/>
                      <a:pt x="184761" y="96838"/>
                      <a:pt x="137502" y="96838"/>
                    </a:cubicBezTo>
                    <a:cubicBezTo>
                      <a:pt x="132251" y="96838"/>
                      <a:pt x="127000" y="91455"/>
                      <a:pt x="127000" y="86071"/>
                    </a:cubicBezTo>
                    <a:cubicBezTo>
                      <a:pt x="127000" y="86071"/>
                      <a:pt x="127000" y="86071"/>
                      <a:pt x="127000" y="69920"/>
                    </a:cubicBezTo>
                    <a:cubicBezTo>
                      <a:pt x="127000" y="49731"/>
                      <a:pt x="142753" y="34925"/>
                      <a:pt x="161132" y="34925"/>
                    </a:cubicBezTo>
                    <a:close/>
                    <a:moveTo>
                      <a:pt x="196771" y="21272"/>
                    </a:moveTo>
                    <a:cubicBezTo>
                      <a:pt x="200819" y="17462"/>
                      <a:pt x="206217" y="17462"/>
                      <a:pt x="210265" y="21272"/>
                    </a:cubicBezTo>
                    <a:cubicBezTo>
                      <a:pt x="214313" y="25082"/>
                      <a:pt x="214313" y="30162"/>
                      <a:pt x="210265" y="33972"/>
                    </a:cubicBezTo>
                    <a:cubicBezTo>
                      <a:pt x="210265" y="33972"/>
                      <a:pt x="210265" y="33972"/>
                      <a:pt x="204867" y="39052"/>
                    </a:cubicBezTo>
                    <a:cubicBezTo>
                      <a:pt x="202168" y="41592"/>
                      <a:pt x="199470" y="42862"/>
                      <a:pt x="196771" y="42862"/>
                    </a:cubicBezTo>
                    <a:cubicBezTo>
                      <a:pt x="195421" y="42862"/>
                      <a:pt x="192723" y="41592"/>
                      <a:pt x="190024" y="39052"/>
                    </a:cubicBezTo>
                    <a:cubicBezTo>
                      <a:pt x="187325" y="36512"/>
                      <a:pt x="187325" y="30162"/>
                      <a:pt x="190024" y="26352"/>
                    </a:cubicBezTo>
                    <a:cubicBezTo>
                      <a:pt x="190024" y="26352"/>
                      <a:pt x="190024" y="26352"/>
                      <a:pt x="196771" y="21272"/>
                    </a:cubicBezTo>
                    <a:close/>
                    <a:moveTo>
                      <a:pt x="111998" y="21272"/>
                    </a:moveTo>
                    <a:cubicBezTo>
                      <a:pt x="116046" y="17462"/>
                      <a:pt x="121444" y="17462"/>
                      <a:pt x="125492" y="21272"/>
                    </a:cubicBezTo>
                    <a:cubicBezTo>
                      <a:pt x="125492" y="21272"/>
                      <a:pt x="125492" y="21272"/>
                      <a:pt x="132239" y="26352"/>
                    </a:cubicBezTo>
                    <a:cubicBezTo>
                      <a:pt x="134938" y="30162"/>
                      <a:pt x="134938" y="36512"/>
                      <a:pt x="132239" y="39052"/>
                    </a:cubicBezTo>
                    <a:cubicBezTo>
                      <a:pt x="129540" y="41592"/>
                      <a:pt x="126842" y="42862"/>
                      <a:pt x="125492" y="42862"/>
                    </a:cubicBezTo>
                    <a:cubicBezTo>
                      <a:pt x="122793" y="42862"/>
                      <a:pt x="120095" y="41592"/>
                      <a:pt x="117396" y="39052"/>
                    </a:cubicBezTo>
                    <a:lnTo>
                      <a:pt x="111998" y="33972"/>
                    </a:lnTo>
                    <a:cubicBezTo>
                      <a:pt x="107950" y="30162"/>
                      <a:pt x="107950" y="25082"/>
                      <a:pt x="111998" y="21272"/>
                    </a:cubicBezTo>
                    <a:close/>
                    <a:moveTo>
                      <a:pt x="161132" y="0"/>
                    </a:moveTo>
                    <a:cubicBezTo>
                      <a:pt x="166121" y="0"/>
                      <a:pt x="169863" y="3934"/>
                      <a:pt x="169863" y="9180"/>
                    </a:cubicBezTo>
                    <a:cubicBezTo>
                      <a:pt x="169863" y="9180"/>
                      <a:pt x="169863" y="9180"/>
                      <a:pt x="169863" y="20983"/>
                    </a:cubicBezTo>
                    <a:cubicBezTo>
                      <a:pt x="169863" y="26228"/>
                      <a:pt x="166121" y="30163"/>
                      <a:pt x="161132" y="30163"/>
                    </a:cubicBezTo>
                    <a:cubicBezTo>
                      <a:pt x="156142" y="30163"/>
                      <a:pt x="152400" y="26228"/>
                      <a:pt x="152400" y="20983"/>
                    </a:cubicBezTo>
                    <a:cubicBezTo>
                      <a:pt x="152400" y="20983"/>
                      <a:pt x="152400" y="20983"/>
                      <a:pt x="152400" y="9180"/>
                    </a:cubicBezTo>
                    <a:cubicBezTo>
                      <a:pt x="152400" y="3934"/>
                      <a:pt x="156142" y="0"/>
                      <a:pt x="161132" y="0"/>
                    </a:cubicBezTo>
                    <a:close/>
                  </a:path>
                </a:pathLst>
              </a:custGeom>
              <a:solidFill>
                <a:schemeClr val="accent3">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50" name="组合 49"/>
          <p:cNvGrpSpPr/>
          <p:nvPr/>
        </p:nvGrpSpPr>
        <p:grpSpPr>
          <a:xfrm>
            <a:off x="2184961" y="4237494"/>
            <a:ext cx="1714500" cy="1714500"/>
            <a:chOff x="1638720" y="3178120"/>
            <a:chExt cx="1285875" cy="1285875"/>
          </a:xfrm>
        </p:grpSpPr>
        <p:sp>
          <p:nvSpPr>
            <p:cNvPr id="11" name="菱形 10"/>
            <p:cNvSpPr/>
            <p:nvPr/>
          </p:nvSpPr>
          <p:spPr>
            <a:xfrm>
              <a:off x="1638720" y="3178120"/>
              <a:ext cx="1285875" cy="1285875"/>
            </a:xfrm>
            <a:prstGeom prst="diamond">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菱形 14"/>
            <p:cNvSpPr/>
            <p:nvPr/>
          </p:nvSpPr>
          <p:spPr>
            <a:xfrm>
              <a:off x="1835194" y="337013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任意多边形: 形状 26"/>
            <p:cNvSpPr/>
            <p:nvPr/>
          </p:nvSpPr>
          <p:spPr>
            <a:xfrm>
              <a:off x="2088308" y="3666931"/>
              <a:ext cx="332930" cy="284475"/>
            </a:xfrm>
            <a:custGeom>
              <a:avLst/>
              <a:gdLst>
                <a:gd name="connsiteX0" fmla="*/ 137328 w 338137"/>
                <a:gd name="connsiteY0" fmla="*/ 214312 h 288925"/>
                <a:gd name="connsiteX1" fmla="*/ 133350 w 338137"/>
                <a:gd name="connsiteY1" fmla="*/ 218394 h 288925"/>
                <a:gd name="connsiteX2" fmla="*/ 137328 w 338137"/>
                <a:gd name="connsiteY2" fmla="*/ 223837 h 288925"/>
                <a:gd name="connsiteX3" fmla="*/ 250023 w 338137"/>
                <a:gd name="connsiteY3" fmla="*/ 223837 h 288925"/>
                <a:gd name="connsiteX4" fmla="*/ 254000 w 338137"/>
                <a:gd name="connsiteY4" fmla="*/ 218394 h 288925"/>
                <a:gd name="connsiteX5" fmla="*/ 250023 w 338137"/>
                <a:gd name="connsiteY5" fmla="*/ 214312 h 288925"/>
                <a:gd name="connsiteX6" fmla="*/ 137328 w 338137"/>
                <a:gd name="connsiteY6" fmla="*/ 214312 h 288925"/>
                <a:gd name="connsiteX7" fmla="*/ 137328 w 338137"/>
                <a:gd name="connsiteY7" fmla="*/ 196850 h 288925"/>
                <a:gd name="connsiteX8" fmla="*/ 133350 w 338137"/>
                <a:gd name="connsiteY8" fmla="*/ 200932 h 288925"/>
                <a:gd name="connsiteX9" fmla="*/ 137328 w 338137"/>
                <a:gd name="connsiteY9" fmla="*/ 206375 h 288925"/>
                <a:gd name="connsiteX10" fmla="*/ 250023 w 338137"/>
                <a:gd name="connsiteY10" fmla="*/ 206375 h 288925"/>
                <a:gd name="connsiteX11" fmla="*/ 254000 w 338137"/>
                <a:gd name="connsiteY11" fmla="*/ 200932 h 288925"/>
                <a:gd name="connsiteX12" fmla="*/ 250023 w 338137"/>
                <a:gd name="connsiteY12" fmla="*/ 196850 h 288925"/>
                <a:gd name="connsiteX13" fmla="*/ 137328 w 338137"/>
                <a:gd name="connsiteY13" fmla="*/ 196850 h 288925"/>
                <a:gd name="connsiteX14" fmla="*/ 288925 w 338137"/>
                <a:gd name="connsiteY14" fmla="*/ 187325 h 288925"/>
                <a:gd name="connsiteX15" fmla="*/ 269875 w 338137"/>
                <a:gd name="connsiteY15" fmla="*/ 206375 h 288925"/>
                <a:gd name="connsiteX16" fmla="*/ 288925 w 338137"/>
                <a:gd name="connsiteY16" fmla="*/ 225425 h 288925"/>
                <a:gd name="connsiteX17" fmla="*/ 307975 w 338137"/>
                <a:gd name="connsiteY17" fmla="*/ 206375 h 288925"/>
                <a:gd name="connsiteX18" fmla="*/ 288925 w 338137"/>
                <a:gd name="connsiteY18" fmla="*/ 187325 h 288925"/>
                <a:gd name="connsiteX19" fmla="*/ 98425 w 338137"/>
                <a:gd name="connsiteY19" fmla="*/ 187325 h 288925"/>
                <a:gd name="connsiteX20" fmla="*/ 79375 w 338137"/>
                <a:gd name="connsiteY20" fmla="*/ 206375 h 288925"/>
                <a:gd name="connsiteX21" fmla="*/ 98425 w 338137"/>
                <a:gd name="connsiteY21" fmla="*/ 225425 h 288925"/>
                <a:gd name="connsiteX22" fmla="*/ 117475 w 338137"/>
                <a:gd name="connsiteY22" fmla="*/ 206375 h 288925"/>
                <a:gd name="connsiteX23" fmla="*/ 98425 w 338137"/>
                <a:gd name="connsiteY23" fmla="*/ 187325 h 288925"/>
                <a:gd name="connsiteX24" fmla="*/ 254922 w 338137"/>
                <a:gd name="connsiteY24" fmla="*/ 127000 h 288925"/>
                <a:gd name="connsiteX25" fmla="*/ 234950 w 338137"/>
                <a:gd name="connsiteY25" fmla="*/ 147638 h 288925"/>
                <a:gd name="connsiteX26" fmla="*/ 276225 w 338137"/>
                <a:gd name="connsiteY26" fmla="*/ 147638 h 288925"/>
                <a:gd name="connsiteX27" fmla="*/ 254922 w 338137"/>
                <a:gd name="connsiteY27" fmla="*/ 127000 h 288925"/>
                <a:gd name="connsiteX28" fmla="*/ 130590 w 338137"/>
                <a:gd name="connsiteY28" fmla="*/ 100012 h 288925"/>
                <a:gd name="connsiteX29" fmla="*/ 92075 w 338137"/>
                <a:gd name="connsiteY29" fmla="*/ 147895 h 288925"/>
                <a:gd name="connsiteX30" fmla="*/ 105356 w 338137"/>
                <a:gd name="connsiteY30" fmla="*/ 147895 h 288925"/>
                <a:gd name="connsiteX31" fmla="*/ 226214 w 338137"/>
                <a:gd name="connsiteY31" fmla="*/ 147895 h 288925"/>
                <a:gd name="connsiteX32" fmla="*/ 255432 w 338137"/>
                <a:gd name="connsiteY32" fmla="*/ 117303 h 288925"/>
                <a:gd name="connsiteX33" fmla="*/ 285979 w 338137"/>
                <a:gd name="connsiteY33" fmla="*/ 147895 h 288925"/>
                <a:gd name="connsiteX34" fmla="*/ 295275 w 338137"/>
                <a:gd name="connsiteY34" fmla="*/ 149225 h 288925"/>
                <a:gd name="connsiteX35" fmla="*/ 255432 w 338137"/>
                <a:gd name="connsiteY35" fmla="*/ 100012 h 288925"/>
                <a:gd name="connsiteX36" fmla="*/ 130590 w 338137"/>
                <a:gd name="connsiteY36" fmla="*/ 100012 h 288925"/>
                <a:gd name="connsiteX37" fmla="*/ 131008 w 338137"/>
                <a:gd name="connsiteY37" fmla="*/ 85725 h 288925"/>
                <a:gd name="connsiteX38" fmla="*/ 255022 w 338137"/>
                <a:gd name="connsiteY38" fmla="*/ 85725 h 288925"/>
                <a:gd name="connsiteX39" fmla="*/ 309113 w 338137"/>
                <a:gd name="connsiteY39" fmla="*/ 153019 h 288925"/>
                <a:gd name="connsiteX40" fmla="*/ 338137 w 338137"/>
                <a:gd name="connsiteY40" fmla="*/ 207117 h 288925"/>
                <a:gd name="connsiteX41" fmla="*/ 320986 w 338137"/>
                <a:gd name="connsiteY41" fmla="*/ 251980 h 288925"/>
                <a:gd name="connsiteX42" fmla="*/ 320986 w 338137"/>
                <a:gd name="connsiteY42" fmla="*/ 288925 h 288925"/>
                <a:gd name="connsiteX43" fmla="*/ 274811 w 338137"/>
                <a:gd name="connsiteY43" fmla="*/ 288925 h 288925"/>
                <a:gd name="connsiteX44" fmla="*/ 274811 w 338137"/>
                <a:gd name="connsiteY44" fmla="*/ 266494 h 288925"/>
                <a:gd name="connsiteX45" fmla="*/ 112538 w 338137"/>
                <a:gd name="connsiteY45" fmla="*/ 266494 h 288925"/>
                <a:gd name="connsiteX46" fmla="*/ 112538 w 338137"/>
                <a:gd name="connsiteY46" fmla="*/ 288925 h 288925"/>
                <a:gd name="connsiteX47" fmla="*/ 66363 w 338137"/>
                <a:gd name="connsiteY47" fmla="*/ 288925 h 288925"/>
                <a:gd name="connsiteX48" fmla="*/ 66363 w 338137"/>
                <a:gd name="connsiteY48" fmla="*/ 251980 h 288925"/>
                <a:gd name="connsiteX49" fmla="*/ 49212 w 338137"/>
                <a:gd name="connsiteY49" fmla="*/ 207117 h 288925"/>
                <a:gd name="connsiteX50" fmla="*/ 78237 w 338137"/>
                <a:gd name="connsiteY50" fmla="*/ 153019 h 288925"/>
                <a:gd name="connsiteX51" fmla="*/ 131008 w 338137"/>
                <a:gd name="connsiteY51" fmla="*/ 85725 h 288925"/>
                <a:gd name="connsiteX52" fmla="*/ 65088 w 338137"/>
                <a:gd name="connsiteY52" fmla="*/ 0 h 288925"/>
                <a:gd name="connsiteX53" fmla="*/ 69073 w 338137"/>
                <a:gd name="connsiteY53" fmla="*/ 5220 h 288925"/>
                <a:gd name="connsiteX54" fmla="*/ 69073 w 338137"/>
                <a:gd name="connsiteY54" fmla="*/ 13050 h 288925"/>
                <a:gd name="connsiteX55" fmla="*/ 130175 w 338137"/>
                <a:gd name="connsiteY55" fmla="*/ 67859 h 288925"/>
                <a:gd name="connsiteX56" fmla="*/ 69073 w 338137"/>
                <a:gd name="connsiteY56" fmla="*/ 67859 h 288925"/>
                <a:gd name="connsiteX57" fmla="*/ 69073 w 338137"/>
                <a:gd name="connsiteY57" fmla="*/ 130499 h 288925"/>
                <a:gd name="connsiteX58" fmla="*/ 62431 w 338137"/>
                <a:gd name="connsiteY58" fmla="*/ 147463 h 288925"/>
                <a:gd name="connsiteX59" fmla="*/ 45163 w 338137"/>
                <a:gd name="connsiteY59" fmla="*/ 153988 h 288925"/>
                <a:gd name="connsiteX60" fmla="*/ 43835 w 338137"/>
                <a:gd name="connsiteY60" fmla="*/ 153988 h 288925"/>
                <a:gd name="connsiteX61" fmla="*/ 18597 w 338137"/>
                <a:gd name="connsiteY61" fmla="*/ 130499 h 288925"/>
                <a:gd name="connsiteX62" fmla="*/ 23910 w 338137"/>
                <a:gd name="connsiteY62" fmla="*/ 125279 h 288925"/>
                <a:gd name="connsiteX63" fmla="*/ 27895 w 338137"/>
                <a:gd name="connsiteY63" fmla="*/ 130499 h 288925"/>
                <a:gd name="connsiteX64" fmla="*/ 43835 w 338137"/>
                <a:gd name="connsiteY64" fmla="*/ 144853 h 288925"/>
                <a:gd name="connsiteX65" fmla="*/ 45163 w 338137"/>
                <a:gd name="connsiteY65" fmla="*/ 144853 h 288925"/>
                <a:gd name="connsiteX66" fmla="*/ 55790 w 338137"/>
                <a:gd name="connsiteY66" fmla="*/ 140938 h 288925"/>
                <a:gd name="connsiteX67" fmla="*/ 59774 w 338137"/>
                <a:gd name="connsiteY67" fmla="*/ 130499 h 288925"/>
                <a:gd name="connsiteX68" fmla="*/ 59774 w 338137"/>
                <a:gd name="connsiteY68" fmla="*/ 67859 h 288925"/>
                <a:gd name="connsiteX69" fmla="*/ 0 w 338137"/>
                <a:gd name="connsiteY69" fmla="*/ 67859 h 288925"/>
                <a:gd name="connsiteX70" fmla="*/ 59774 w 338137"/>
                <a:gd name="connsiteY70" fmla="*/ 13050 h 288925"/>
                <a:gd name="connsiteX71" fmla="*/ 59774 w 338137"/>
                <a:gd name="connsiteY71" fmla="*/ 5220 h 288925"/>
                <a:gd name="connsiteX72" fmla="*/ 65088 w 338137"/>
                <a:gd name="connsiteY72"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8137" h="288925">
                  <a:moveTo>
                    <a:pt x="137328" y="214312"/>
                  </a:moveTo>
                  <a:cubicBezTo>
                    <a:pt x="134676" y="214312"/>
                    <a:pt x="133350" y="215673"/>
                    <a:pt x="133350" y="218394"/>
                  </a:cubicBezTo>
                  <a:cubicBezTo>
                    <a:pt x="133350" y="221116"/>
                    <a:pt x="134676" y="223837"/>
                    <a:pt x="137328" y="223837"/>
                  </a:cubicBezTo>
                  <a:cubicBezTo>
                    <a:pt x="137328" y="223837"/>
                    <a:pt x="137328" y="223837"/>
                    <a:pt x="250023" y="223837"/>
                  </a:cubicBezTo>
                  <a:cubicBezTo>
                    <a:pt x="252674" y="223837"/>
                    <a:pt x="254000" y="221116"/>
                    <a:pt x="254000" y="218394"/>
                  </a:cubicBezTo>
                  <a:cubicBezTo>
                    <a:pt x="254000" y="215673"/>
                    <a:pt x="252674" y="214312"/>
                    <a:pt x="250023" y="214312"/>
                  </a:cubicBezTo>
                  <a:cubicBezTo>
                    <a:pt x="250023" y="214312"/>
                    <a:pt x="250023" y="214312"/>
                    <a:pt x="137328" y="214312"/>
                  </a:cubicBezTo>
                  <a:close/>
                  <a:moveTo>
                    <a:pt x="137328" y="196850"/>
                  </a:moveTo>
                  <a:cubicBezTo>
                    <a:pt x="134676" y="196850"/>
                    <a:pt x="133350" y="198211"/>
                    <a:pt x="133350" y="200932"/>
                  </a:cubicBezTo>
                  <a:cubicBezTo>
                    <a:pt x="133350" y="203654"/>
                    <a:pt x="134676" y="206375"/>
                    <a:pt x="137328" y="206375"/>
                  </a:cubicBezTo>
                  <a:cubicBezTo>
                    <a:pt x="137328" y="206375"/>
                    <a:pt x="137328" y="206375"/>
                    <a:pt x="250023" y="206375"/>
                  </a:cubicBezTo>
                  <a:cubicBezTo>
                    <a:pt x="252674" y="206375"/>
                    <a:pt x="254000" y="203654"/>
                    <a:pt x="254000" y="200932"/>
                  </a:cubicBezTo>
                  <a:cubicBezTo>
                    <a:pt x="254000" y="198211"/>
                    <a:pt x="252674" y="196850"/>
                    <a:pt x="250023" y="196850"/>
                  </a:cubicBezTo>
                  <a:cubicBezTo>
                    <a:pt x="250023" y="196850"/>
                    <a:pt x="250023" y="196850"/>
                    <a:pt x="137328" y="196850"/>
                  </a:cubicBezTo>
                  <a:close/>
                  <a:moveTo>
                    <a:pt x="288925" y="187325"/>
                  </a:moveTo>
                  <a:cubicBezTo>
                    <a:pt x="278404" y="187325"/>
                    <a:pt x="269875" y="195854"/>
                    <a:pt x="269875" y="206375"/>
                  </a:cubicBezTo>
                  <a:cubicBezTo>
                    <a:pt x="269875" y="216896"/>
                    <a:pt x="278404" y="225425"/>
                    <a:pt x="288925" y="225425"/>
                  </a:cubicBezTo>
                  <a:cubicBezTo>
                    <a:pt x="299446" y="225425"/>
                    <a:pt x="307975" y="216896"/>
                    <a:pt x="307975" y="206375"/>
                  </a:cubicBezTo>
                  <a:cubicBezTo>
                    <a:pt x="307975" y="195854"/>
                    <a:pt x="299446" y="187325"/>
                    <a:pt x="288925" y="187325"/>
                  </a:cubicBezTo>
                  <a:close/>
                  <a:moveTo>
                    <a:pt x="98425" y="187325"/>
                  </a:moveTo>
                  <a:cubicBezTo>
                    <a:pt x="87904" y="187325"/>
                    <a:pt x="79375" y="195854"/>
                    <a:pt x="79375" y="206375"/>
                  </a:cubicBezTo>
                  <a:cubicBezTo>
                    <a:pt x="79375" y="216896"/>
                    <a:pt x="87904" y="225425"/>
                    <a:pt x="98425" y="225425"/>
                  </a:cubicBezTo>
                  <a:cubicBezTo>
                    <a:pt x="108946" y="225425"/>
                    <a:pt x="117475" y="216896"/>
                    <a:pt x="117475" y="206375"/>
                  </a:cubicBezTo>
                  <a:cubicBezTo>
                    <a:pt x="117475" y="195854"/>
                    <a:pt x="108946" y="187325"/>
                    <a:pt x="98425" y="187325"/>
                  </a:cubicBezTo>
                  <a:close/>
                  <a:moveTo>
                    <a:pt x="254922" y="127000"/>
                  </a:moveTo>
                  <a:cubicBezTo>
                    <a:pt x="244270" y="127000"/>
                    <a:pt x="234950" y="136029"/>
                    <a:pt x="234950" y="147638"/>
                  </a:cubicBezTo>
                  <a:cubicBezTo>
                    <a:pt x="234950" y="147638"/>
                    <a:pt x="234950" y="147638"/>
                    <a:pt x="276225" y="147638"/>
                  </a:cubicBezTo>
                  <a:cubicBezTo>
                    <a:pt x="276225" y="136029"/>
                    <a:pt x="266905" y="127000"/>
                    <a:pt x="254922" y="127000"/>
                  </a:cubicBezTo>
                  <a:close/>
                  <a:moveTo>
                    <a:pt x="130590" y="100012"/>
                  </a:moveTo>
                  <a:cubicBezTo>
                    <a:pt x="113325" y="100012"/>
                    <a:pt x="98716" y="119963"/>
                    <a:pt x="92075" y="147895"/>
                  </a:cubicBezTo>
                  <a:cubicBezTo>
                    <a:pt x="96060" y="147895"/>
                    <a:pt x="101372" y="147895"/>
                    <a:pt x="105356" y="147895"/>
                  </a:cubicBezTo>
                  <a:cubicBezTo>
                    <a:pt x="105356" y="147895"/>
                    <a:pt x="105356" y="147895"/>
                    <a:pt x="226214" y="147895"/>
                  </a:cubicBezTo>
                  <a:cubicBezTo>
                    <a:pt x="226214" y="130604"/>
                    <a:pt x="239495" y="117303"/>
                    <a:pt x="255432" y="117303"/>
                  </a:cubicBezTo>
                  <a:cubicBezTo>
                    <a:pt x="272697" y="117303"/>
                    <a:pt x="285979" y="130604"/>
                    <a:pt x="285979" y="147895"/>
                  </a:cubicBezTo>
                  <a:cubicBezTo>
                    <a:pt x="288635" y="147895"/>
                    <a:pt x="292619" y="147895"/>
                    <a:pt x="295275" y="149225"/>
                  </a:cubicBezTo>
                  <a:cubicBezTo>
                    <a:pt x="288635" y="119963"/>
                    <a:pt x="274026" y="100012"/>
                    <a:pt x="255432" y="100012"/>
                  </a:cubicBezTo>
                  <a:cubicBezTo>
                    <a:pt x="255432" y="100012"/>
                    <a:pt x="255432" y="100012"/>
                    <a:pt x="130590" y="100012"/>
                  </a:cubicBezTo>
                  <a:close/>
                  <a:moveTo>
                    <a:pt x="131008" y="85725"/>
                  </a:moveTo>
                  <a:cubicBezTo>
                    <a:pt x="131008" y="85725"/>
                    <a:pt x="131008" y="85725"/>
                    <a:pt x="255022" y="85725"/>
                  </a:cubicBezTo>
                  <a:cubicBezTo>
                    <a:pt x="282727" y="85725"/>
                    <a:pt x="303836" y="114754"/>
                    <a:pt x="309113" y="153019"/>
                  </a:cubicBezTo>
                  <a:cubicBezTo>
                    <a:pt x="327583" y="163575"/>
                    <a:pt x="338137" y="183367"/>
                    <a:pt x="338137" y="207117"/>
                  </a:cubicBezTo>
                  <a:cubicBezTo>
                    <a:pt x="338137" y="224271"/>
                    <a:pt x="332860" y="240104"/>
                    <a:pt x="320986" y="251980"/>
                  </a:cubicBezTo>
                  <a:cubicBezTo>
                    <a:pt x="320986" y="251980"/>
                    <a:pt x="320986" y="251980"/>
                    <a:pt x="320986" y="288925"/>
                  </a:cubicBezTo>
                  <a:cubicBezTo>
                    <a:pt x="320986" y="288925"/>
                    <a:pt x="320986" y="288925"/>
                    <a:pt x="274811" y="288925"/>
                  </a:cubicBezTo>
                  <a:cubicBezTo>
                    <a:pt x="274811" y="288925"/>
                    <a:pt x="274811" y="288925"/>
                    <a:pt x="274811" y="266494"/>
                  </a:cubicBezTo>
                  <a:cubicBezTo>
                    <a:pt x="274811" y="266494"/>
                    <a:pt x="274811" y="266494"/>
                    <a:pt x="112538" y="266494"/>
                  </a:cubicBezTo>
                  <a:cubicBezTo>
                    <a:pt x="112538" y="266494"/>
                    <a:pt x="112538" y="266494"/>
                    <a:pt x="112538" y="288925"/>
                  </a:cubicBezTo>
                  <a:cubicBezTo>
                    <a:pt x="112538" y="288925"/>
                    <a:pt x="112538" y="288925"/>
                    <a:pt x="66363" y="288925"/>
                  </a:cubicBezTo>
                  <a:cubicBezTo>
                    <a:pt x="66363" y="288925"/>
                    <a:pt x="66363" y="288925"/>
                    <a:pt x="66363" y="251980"/>
                  </a:cubicBezTo>
                  <a:cubicBezTo>
                    <a:pt x="54489" y="240104"/>
                    <a:pt x="49212" y="224271"/>
                    <a:pt x="49212" y="207117"/>
                  </a:cubicBezTo>
                  <a:cubicBezTo>
                    <a:pt x="49212" y="183367"/>
                    <a:pt x="58447" y="163575"/>
                    <a:pt x="78237" y="153019"/>
                  </a:cubicBezTo>
                  <a:cubicBezTo>
                    <a:pt x="83514" y="114754"/>
                    <a:pt x="104623" y="85725"/>
                    <a:pt x="131008" y="85725"/>
                  </a:cubicBezTo>
                  <a:close/>
                  <a:moveTo>
                    <a:pt x="65088" y="0"/>
                  </a:moveTo>
                  <a:cubicBezTo>
                    <a:pt x="66416" y="0"/>
                    <a:pt x="69073" y="2610"/>
                    <a:pt x="69073" y="5220"/>
                  </a:cubicBezTo>
                  <a:cubicBezTo>
                    <a:pt x="69073" y="5220"/>
                    <a:pt x="69073" y="5220"/>
                    <a:pt x="69073" y="13050"/>
                  </a:cubicBezTo>
                  <a:cubicBezTo>
                    <a:pt x="99624" y="14355"/>
                    <a:pt x="124862" y="37845"/>
                    <a:pt x="130175" y="67859"/>
                  </a:cubicBezTo>
                  <a:lnTo>
                    <a:pt x="69073" y="67859"/>
                  </a:lnTo>
                  <a:cubicBezTo>
                    <a:pt x="69073" y="67859"/>
                    <a:pt x="69073" y="67859"/>
                    <a:pt x="69073" y="130499"/>
                  </a:cubicBezTo>
                  <a:cubicBezTo>
                    <a:pt x="69073" y="135718"/>
                    <a:pt x="66416" y="142243"/>
                    <a:pt x="62431" y="147463"/>
                  </a:cubicBezTo>
                  <a:cubicBezTo>
                    <a:pt x="57118" y="151378"/>
                    <a:pt x="51805" y="153988"/>
                    <a:pt x="45163" y="153988"/>
                  </a:cubicBezTo>
                  <a:cubicBezTo>
                    <a:pt x="45163" y="153988"/>
                    <a:pt x="45163" y="153988"/>
                    <a:pt x="43835" y="153988"/>
                  </a:cubicBezTo>
                  <a:cubicBezTo>
                    <a:pt x="30552" y="153988"/>
                    <a:pt x="18597" y="143548"/>
                    <a:pt x="18597" y="130499"/>
                  </a:cubicBezTo>
                  <a:cubicBezTo>
                    <a:pt x="18597" y="127889"/>
                    <a:pt x="21253" y="125279"/>
                    <a:pt x="23910" y="125279"/>
                  </a:cubicBezTo>
                  <a:cubicBezTo>
                    <a:pt x="26567" y="125279"/>
                    <a:pt x="27895" y="127889"/>
                    <a:pt x="27895" y="130499"/>
                  </a:cubicBezTo>
                  <a:cubicBezTo>
                    <a:pt x="27895" y="138328"/>
                    <a:pt x="35865" y="144853"/>
                    <a:pt x="43835" y="144853"/>
                  </a:cubicBezTo>
                  <a:cubicBezTo>
                    <a:pt x="43835" y="144853"/>
                    <a:pt x="43835" y="144853"/>
                    <a:pt x="45163" y="144853"/>
                  </a:cubicBezTo>
                  <a:cubicBezTo>
                    <a:pt x="49148" y="144853"/>
                    <a:pt x="53133" y="143548"/>
                    <a:pt x="55790" y="140938"/>
                  </a:cubicBezTo>
                  <a:cubicBezTo>
                    <a:pt x="58446" y="138328"/>
                    <a:pt x="59774" y="134413"/>
                    <a:pt x="59774" y="130499"/>
                  </a:cubicBezTo>
                  <a:cubicBezTo>
                    <a:pt x="59774" y="130499"/>
                    <a:pt x="59774" y="130499"/>
                    <a:pt x="59774" y="67859"/>
                  </a:cubicBezTo>
                  <a:cubicBezTo>
                    <a:pt x="59774" y="67859"/>
                    <a:pt x="59774" y="67859"/>
                    <a:pt x="0" y="67859"/>
                  </a:cubicBezTo>
                  <a:cubicBezTo>
                    <a:pt x="3985" y="37845"/>
                    <a:pt x="29223" y="14355"/>
                    <a:pt x="59774" y="13050"/>
                  </a:cubicBezTo>
                  <a:cubicBezTo>
                    <a:pt x="59774" y="13050"/>
                    <a:pt x="59774" y="13050"/>
                    <a:pt x="59774" y="5220"/>
                  </a:cubicBezTo>
                  <a:cubicBezTo>
                    <a:pt x="59774" y="2610"/>
                    <a:pt x="62431" y="0"/>
                    <a:pt x="65088" y="0"/>
                  </a:cubicBezTo>
                  <a:close/>
                </a:path>
              </a:pathLst>
            </a:custGeom>
            <a:solidFill>
              <a:schemeClr val="accent4">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 name="文本框 1"/>
          <p:cNvSpPr txBox="1"/>
          <p:nvPr/>
        </p:nvSpPr>
        <p:spPr>
          <a:xfrm>
            <a:off x="1235075" y="358140"/>
            <a:ext cx="7996555" cy="460375"/>
          </a:xfrm>
          <a:prstGeom prst="rect">
            <a:avLst/>
          </a:prstGeom>
          <a:noFill/>
        </p:spPr>
        <p:txBody>
          <a:bodyPr wrap="square" rtlCol="0" anchor="ctr" anchorCtr="0">
            <a:spAutoFit/>
          </a:bodyPr>
          <a:p>
            <a:r>
              <a:rPr lang="zh-CN" altLang="en-US" sz="2400">
                <a:latin typeface="微软雅黑" panose="020B0503020204020204" pitchFamily="34" charset="-122"/>
                <a:ea typeface="微软雅黑" panose="020B0503020204020204" pitchFamily="34" charset="-122"/>
              </a:rPr>
              <a:t>创业风险的类型</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10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anim calcmode="lin" valueType="num">
                                      <p:cBhvr>
                                        <p:cTn id="47" dur="1000" fill="hold"/>
                                        <p:tgtEl>
                                          <p:spTgt spid="54"/>
                                        </p:tgtEl>
                                        <p:attrNameLst>
                                          <p:attrName>ppt_x</p:attrName>
                                        </p:attrNameLst>
                                      </p:cBhvr>
                                      <p:tavLst>
                                        <p:tav tm="0">
                                          <p:val>
                                            <p:strVal val="#ppt_x"/>
                                          </p:val>
                                        </p:tav>
                                        <p:tav tm="100000">
                                          <p:val>
                                            <p:strVal val="#ppt_x"/>
                                          </p:val>
                                        </p:tav>
                                      </p:tavLst>
                                    </p:anim>
                                    <p:anim calcmode="lin" valueType="num">
                                      <p:cBhvr>
                                        <p:cTn id="48"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04"/>
          <p:cNvGrpSpPr/>
          <p:nvPr/>
        </p:nvGrpSpPr>
        <p:grpSpPr>
          <a:xfrm>
            <a:off x="1317317" y="4412075"/>
            <a:ext cx="416850" cy="412951"/>
            <a:chOff x="5929313" y="3292475"/>
            <a:chExt cx="2206626" cy="2185988"/>
          </a:xfrm>
          <a:solidFill>
            <a:schemeClr val="accent1"/>
          </a:solidFill>
        </p:grpSpPr>
        <p:sp>
          <p:nvSpPr>
            <p:cNvPr id="3"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Группа 190"/>
          <p:cNvGrpSpPr/>
          <p:nvPr/>
        </p:nvGrpSpPr>
        <p:grpSpPr>
          <a:xfrm>
            <a:off x="1332192" y="2021593"/>
            <a:ext cx="415036" cy="411014"/>
            <a:chOff x="5929313" y="3287713"/>
            <a:chExt cx="1965324" cy="1946275"/>
          </a:xfrm>
          <a:solidFill>
            <a:schemeClr val="accent1"/>
          </a:solidFill>
        </p:grpSpPr>
        <p:sp>
          <p:nvSpPr>
            <p:cNvPr id="10"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3" name="Freeform 166"/>
          <p:cNvSpPr>
            <a:spLocks noEditPoints="1"/>
          </p:cNvSpPr>
          <p:nvPr/>
        </p:nvSpPr>
        <p:spPr bwMode="auto">
          <a:xfrm>
            <a:off x="4829905" y="1991979"/>
            <a:ext cx="417192" cy="412992"/>
          </a:xfrm>
          <a:custGeom>
            <a:avLst/>
            <a:gdLst>
              <a:gd name="T0" fmla="*/ 2242 w 4469"/>
              <a:gd name="T1" fmla="*/ 3606 h 4426"/>
              <a:gd name="T2" fmla="*/ 2300 w 4469"/>
              <a:gd name="T3" fmla="*/ 3614 h 4426"/>
              <a:gd name="T4" fmla="*/ 3522 w 4469"/>
              <a:gd name="T5" fmla="*/ 4095 h 4426"/>
              <a:gd name="T6" fmla="*/ 3675 w 4469"/>
              <a:gd name="T7" fmla="*/ 737 h 4426"/>
              <a:gd name="T8" fmla="*/ 1283 w 4469"/>
              <a:gd name="T9" fmla="*/ 3210 h 4426"/>
              <a:gd name="T10" fmla="*/ 1320 w 4469"/>
              <a:gd name="T11" fmla="*/ 3231 h 4426"/>
              <a:gd name="T12" fmla="*/ 4068 w 4469"/>
              <a:gd name="T13" fmla="*/ 522 h 4426"/>
              <a:gd name="T14" fmla="*/ 1422 w 4469"/>
              <a:gd name="T15" fmla="*/ 3327 h 4426"/>
              <a:gd name="T16" fmla="*/ 1812 w 4469"/>
              <a:gd name="T17" fmla="*/ 4003 h 4426"/>
              <a:gd name="T18" fmla="*/ 4329 w 4469"/>
              <a:gd name="T19" fmla="*/ 0 h 4426"/>
              <a:gd name="T20" fmla="*/ 4356 w 4469"/>
              <a:gd name="T21" fmla="*/ 3 h 4426"/>
              <a:gd name="T22" fmla="*/ 4405 w 4469"/>
              <a:gd name="T23" fmla="*/ 23 h 4426"/>
              <a:gd name="T24" fmla="*/ 4449 w 4469"/>
              <a:gd name="T25" fmla="*/ 68 h 4426"/>
              <a:gd name="T26" fmla="*/ 4469 w 4469"/>
              <a:gd name="T27" fmla="*/ 129 h 4426"/>
              <a:gd name="T28" fmla="*/ 3769 w 4469"/>
              <a:gd name="T29" fmla="*/ 4310 h 4426"/>
              <a:gd name="T30" fmla="*/ 3745 w 4469"/>
              <a:gd name="T31" fmla="*/ 4367 h 4426"/>
              <a:gd name="T32" fmla="*/ 3699 w 4469"/>
              <a:gd name="T33" fmla="*/ 4408 h 4426"/>
              <a:gd name="T34" fmla="*/ 3655 w 4469"/>
              <a:gd name="T35" fmla="*/ 4424 h 4426"/>
              <a:gd name="T36" fmla="*/ 3605 w 4469"/>
              <a:gd name="T37" fmla="*/ 4424 h 4426"/>
              <a:gd name="T38" fmla="*/ 2224 w 4469"/>
              <a:gd name="T39" fmla="*/ 3880 h 4426"/>
              <a:gd name="T40" fmla="*/ 1917 w 4469"/>
              <a:gd name="T41" fmla="*/ 4381 h 4426"/>
              <a:gd name="T42" fmla="*/ 1870 w 4469"/>
              <a:gd name="T43" fmla="*/ 4415 h 4426"/>
              <a:gd name="T44" fmla="*/ 1814 w 4469"/>
              <a:gd name="T45" fmla="*/ 4426 h 4426"/>
              <a:gd name="T46" fmla="*/ 1784 w 4469"/>
              <a:gd name="T47" fmla="*/ 4422 h 4426"/>
              <a:gd name="T48" fmla="*/ 1732 w 4469"/>
              <a:gd name="T49" fmla="*/ 4400 h 4426"/>
              <a:gd name="T50" fmla="*/ 1694 w 4469"/>
              <a:gd name="T51" fmla="*/ 4357 h 4426"/>
              <a:gd name="T52" fmla="*/ 87 w 4469"/>
              <a:gd name="T53" fmla="*/ 3033 h 4426"/>
              <a:gd name="T54" fmla="*/ 37 w 4469"/>
              <a:gd name="T55" fmla="*/ 2999 h 4426"/>
              <a:gd name="T56" fmla="*/ 6 w 4469"/>
              <a:gd name="T57" fmla="*/ 2948 h 4426"/>
              <a:gd name="T58" fmla="*/ 0 w 4469"/>
              <a:gd name="T59" fmla="*/ 2889 h 4426"/>
              <a:gd name="T60" fmla="*/ 19 w 4469"/>
              <a:gd name="T61" fmla="*/ 2832 h 4426"/>
              <a:gd name="T62" fmla="*/ 61 w 4469"/>
              <a:gd name="T63" fmla="*/ 2790 h 4426"/>
              <a:gd name="T64" fmla="*/ 4276 w 4469"/>
              <a:gd name="T65" fmla="*/ 10 h 4426"/>
              <a:gd name="T66" fmla="*/ 4329 w 4469"/>
              <a:gd name="T67" fmla="*/ 0 h 4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9" h="4426">
                <a:moveTo>
                  <a:pt x="4079" y="787"/>
                </a:moveTo>
                <a:lnTo>
                  <a:pt x="2242" y="3606"/>
                </a:lnTo>
                <a:lnTo>
                  <a:pt x="2270" y="3609"/>
                </a:lnTo>
                <a:lnTo>
                  <a:pt x="2300" y="3614"/>
                </a:lnTo>
                <a:lnTo>
                  <a:pt x="2329" y="3623"/>
                </a:lnTo>
                <a:lnTo>
                  <a:pt x="3522" y="4095"/>
                </a:lnTo>
                <a:lnTo>
                  <a:pt x="4079" y="787"/>
                </a:lnTo>
                <a:close/>
                <a:moveTo>
                  <a:pt x="3675" y="737"/>
                </a:moveTo>
                <a:lnTo>
                  <a:pt x="437" y="2873"/>
                </a:lnTo>
                <a:lnTo>
                  <a:pt x="1283" y="3210"/>
                </a:lnTo>
                <a:lnTo>
                  <a:pt x="1302" y="3220"/>
                </a:lnTo>
                <a:lnTo>
                  <a:pt x="1320" y="3231"/>
                </a:lnTo>
                <a:lnTo>
                  <a:pt x="3675" y="737"/>
                </a:lnTo>
                <a:close/>
                <a:moveTo>
                  <a:pt x="4068" y="522"/>
                </a:moveTo>
                <a:lnTo>
                  <a:pt x="1422" y="3327"/>
                </a:lnTo>
                <a:lnTo>
                  <a:pt x="1422" y="3327"/>
                </a:lnTo>
                <a:lnTo>
                  <a:pt x="1422" y="3329"/>
                </a:lnTo>
                <a:lnTo>
                  <a:pt x="1812" y="4003"/>
                </a:lnTo>
                <a:lnTo>
                  <a:pt x="4068" y="522"/>
                </a:lnTo>
                <a:close/>
                <a:moveTo>
                  <a:pt x="4329" y="0"/>
                </a:moveTo>
                <a:lnTo>
                  <a:pt x="4329" y="0"/>
                </a:lnTo>
                <a:lnTo>
                  <a:pt x="4356" y="3"/>
                </a:lnTo>
                <a:lnTo>
                  <a:pt x="4380" y="10"/>
                </a:lnTo>
                <a:lnTo>
                  <a:pt x="4405" y="23"/>
                </a:lnTo>
                <a:lnTo>
                  <a:pt x="4430" y="43"/>
                </a:lnTo>
                <a:lnTo>
                  <a:pt x="4449" y="68"/>
                </a:lnTo>
                <a:lnTo>
                  <a:pt x="4463" y="98"/>
                </a:lnTo>
                <a:lnTo>
                  <a:pt x="4469" y="129"/>
                </a:lnTo>
                <a:lnTo>
                  <a:pt x="4468" y="160"/>
                </a:lnTo>
                <a:lnTo>
                  <a:pt x="3769" y="4310"/>
                </a:lnTo>
                <a:lnTo>
                  <a:pt x="3760" y="4340"/>
                </a:lnTo>
                <a:lnTo>
                  <a:pt x="3745" y="4367"/>
                </a:lnTo>
                <a:lnTo>
                  <a:pt x="3725" y="4390"/>
                </a:lnTo>
                <a:lnTo>
                  <a:pt x="3699" y="4408"/>
                </a:lnTo>
                <a:lnTo>
                  <a:pt x="3677" y="4418"/>
                </a:lnTo>
                <a:lnTo>
                  <a:pt x="3655" y="4424"/>
                </a:lnTo>
                <a:lnTo>
                  <a:pt x="3630" y="4426"/>
                </a:lnTo>
                <a:lnTo>
                  <a:pt x="3605" y="4424"/>
                </a:lnTo>
                <a:lnTo>
                  <a:pt x="3579" y="4417"/>
                </a:lnTo>
                <a:lnTo>
                  <a:pt x="2224" y="3880"/>
                </a:lnTo>
                <a:lnTo>
                  <a:pt x="1934" y="4359"/>
                </a:lnTo>
                <a:lnTo>
                  <a:pt x="1917" y="4381"/>
                </a:lnTo>
                <a:lnTo>
                  <a:pt x="1896" y="4401"/>
                </a:lnTo>
                <a:lnTo>
                  <a:pt x="1870" y="4415"/>
                </a:lnTo>
                <a:lnTo>
                  <a:pt x="1843" y="4424"/>
                </a:lnTo>
                <a:lnTo>
                  <a:pt x="1814" y="4426"/>
                </a:lnTo>
                <a:lnTo>
                  <a:pt x="1813" y="4426"/>
                </a:lnTo>
                <a:lnTo>
                  <a:pt x="1784" y="4422"/>
                </a:lnTo>
                <a:lnTo>
                  <a:pt x="1757" y="4414"/>
                </a:lnTo>
                <a:lnTo>
                  <a:pt x="1732" y="4400"/>
                </a:lnTo>
                <a:lnTo>
                  <a:pt x="1712" y="4380"/>
                </a:lnTo>
                <a:lnTo>
                  <a:pt x="1694" y="4357"/>
                </a:lnTo>
                <a:lnTo>
                  <a:pt x="1180" y="3466"/>
                </a:lnTo>
                <a:lnTo>
                  <a:pt x="87" y="3033"/>
                </a:lnTo>
                <a:lnTo>
                  <a:pt x="60" y="3019"/>
                </a:lnTo>
                <a:lnTo>
                  <a:pt x="37" y="2999"/>
                </a:lnTo>
                <a:lnTo>
                  <a:pt x="19" y="2975"/>
                </a:lnTo>
                <a:lnTo>
                  <a:pt x="6" y="2948"/>
                </a:lnTo>
                <a:lnTo>
                  <a:pt x="0" y="2919"/>
                </a:lnTo>
                <a:lnTo>
                  <a:pt x="0" y="2889"/>
                </a:lnTo>
                <a:lnTo>
                  <a:pt x="6" y="2859"/>
                </a:lnTo>
                <a:lnTo>
                  <a:pt x="19" y="2832"/>
                </a:lnTo>
                <a:lnTo>
                  <a:pt x="37" y="2808"/>
                </a:lnTo>
                <a:lnTo>
                  <a:pt x="61" y="2790"/>
                </a:lnTo>
                <a:lnTo>
                  <a:pt x="4252" y="23"/>
                </a:lnTo>
                <a:lnTo>
                  <a:pt x="4276" y="10"/>
                </a:lnTo>
                <a:lnTo>
                  <a:pt x="4302" y="3"/>
                </a:lnTo>
                <a:lnTo>
                  <a:pt x="4329"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78"/>
          <p:cNvSpPr>
            <a:spLocks noEditPoints="1"/>
          </p:cNvSpPr>
          <p:nvPr/>
        </p:nvSpPr>
        <p:spPr bwMode="auto">
          <a:xfrm>
            <a:off x="4830892" y="4426658"/>
            <a:ext cx="415296" cy="411429"/>
          </a:xfrm>
          <a:custGeom>
            <a:avLst/>
            <a:gdLst>
              <a:gd name="T0" fmla="*/ 266 w 4189"/>
              <a:gd name="T1" fmla="*/ 3665 h 4150"/>
              <a:gd name="T2" fmla="*/ 296 w 4189"/>
              <a:gd name="T3" fmla="*/ 3804 h 4150"/>
              <a:gd name="T4" fmla="*/ 456 w 4189"/>
              <a:gd name="T5" fmla="*/ 3890 h 4150"/>
              <a:gd name="T6" fmla="*/ 545 w 4189"/>
              <a:gd name="T7" fmla="*/ 3874 h 4150"/>
              <a:gd name="T8" fmla="*/ 992 w 4189"/>
              <a:gd name="T9" fmla="*/ 3519 h 4150"/>
              <a:gd name="T10" fmla="*/ 800 w 4189"/>
              <a:gd name="T11" fmla="*/ 3264 h 4150"/>
              <a:gd name="T12" fmla="*/ 526 w 4189"/>
              <a:gd name="T13" fmla="*/ 3137 h 4150"/>
              <a:gd name="T14" fmla="*/ 866 w 4189"/>
              <a:gd name="T15" fmla="*/ 2341 h 4150"/>
              <a:gd name="T16" fmla="*/ 610 w 4189"/>
              <a:gd name="T17" fmla="*/ 2467 h 4150"/>
              <a:gd name="T18" fmla="*/ 582 w 4189"/>
              <a:gd name="T19" fmla="*/ 3013 h 4150"/>
              <a:gd name="T20" fmla="*/ 890 w 4189"/>
              <a:gd name="T21" fmla="*/ 3169 h 4150"/>
              <a:gd name="T22" fmla="*/ 1106 w 4189"/>
              <a:gd name="T23" fmla="*/ 3453 h 4150"/>
              <a:gd name="T24" fmla="*/ 1645 w 4189"/>
              <a:gd name="T25" fmla="*/ 3588 h 4150"/>
              <a:gd name="T26" fmla="*/ 1793 w 4189"/>
              <a:gd name="T27" fmla="*/ 3406 h 4150"/>
              <a:gd name="T28" fmla="*/ 1833 w 4189"/>
              <a:gd name="T29" fmla="*/ 3090 h 4150"/>
              <a:gd name="T30" fmla="*/ 1719 w 4189"/>
              <a:gd name="T31" fmla="*/ 2764 h 4150"/>
              <a:gd name="T32" fmla="*/ 1461 w 4189"/>
              <a:gd name="T33" fmla="*/ 2487 h 4150"/>
              <a:gd name="T34" fmla="*/ 1132 w 4189"/>
              <a:gd name="T35" fmla="*/ 2344 h 4150"/>
              <a:gd name="T36" fmla="*/ 2036 w 4189"/>
              <a:gd name="T37" fmla="*/ 2828 h 4150"/>
              <a:gd name="T38" fmla="*/ 2098 w 4189"/>
              <a:gd name="T39" fmla="*/ 3182 h 4150"/>
              <a:gd name="T40" fmla="*/ 3153 w 4189"/>
              <a:gd name="T41" fmla="*/ 2121 h 4150"/>
              <a:gd name="T42" fmla="*/ 3271 w 4189"/>
              <a:gd name="T43" fmla="*/ 1840 h 4150"/>
              <a:gd name="T44" fmla="*/ 3240 w 4189"/>
              <a:gd name="T45" fmla="*/ 1519 h 4150"/>
              <a:gd name="T46" fmla="*/ 1663 w 4189"/>
              <a:gd name="T47" fmla="*/ 2314 h 4150"/>
              <a:gd name="T48" fmla="*/ 1898 w 4189"/>
              <a:gd name="T49" fmla="*/ 2568 h 4150"/>
              <a:gd name="T50" fmla="*/ 3069 w 4189"/>
              <a:gd name="T51" fmla="*/ 1214 h 4150"/>
              <a:gd name="T52" fmla="*/ 2802 w 4189"/>
              <a:gd name="T53" fmla="*/ 1001 h 4150"/>
              <a:gd name="T54" fmla="*/ 2220 w 4189"/>
              <a:gd name="T55" fmla="*/ 935 h 4150"/>
              <a:gd name="T56" fmla="*/ 997 w 4189"/>
              <a:gd name="T57" fmla="*/ 2070 h 4150"/>
              <a:gd name="T58" fmla="*/ 2607 w 4189"/>
              <a:gd name="T59" fmla="*/ 926 h 4150"/>
              <a:gd name="T60" fmla="*/ 3008 w 4189"/>
              <a:gd name="T61" fmla="*/ 263 h 4150"/>
              <a:gd name="T62" fmla="*/ 2733 w 4189"/>
              <a:gd name="T63" fmla="*/ 354 h 4150"/>
              <a:gd name="T64" fmla="*/ 2595 w 4189"/>
              <a:gd name="T65" fmla="*/ 658 h 4150"/>
              <a:gd name="T66" fmla="*/ 2995 w 4189"/>
              <a:gd name="T67" fmla="*/ 810 h 4150"/>
              <a:gd name="T68" fmla="*/ 3320 w 4189"/>
              <a:gd name="T69" fmla="*/ 1110 h 4150"/>
              <a:gd name="T70" fmla="*/ 3506 w 4189"/>
              <a:gd name="T71" fmla="*/ 1493 h 4150"/>
              <a:gd name="T72" fmla="*/ 3536 w 4189"/>
              <a:gd name="T73" fmla="*/ 1747 h 4150"/>
              <a:gd name="T74" fmla="*/ 3891 w 4189"/>
              <a:gd name="T75" fmla="*/ 1316 h 4150"/>
              <a:gd name="T76" fmla="*/ 3918 w 4189"/>
              <a:gd name="T77" fmla="*/ 985 h 4150"/>
              <a:gd name="T78" fmla="*/ 3769 w 4189"/>
              <a:gd name="T79" fmla="*/ 641 h 4150"/>
              <a:gd name="T80" fmla="*/ 3482 w 4189"/>
              <a:gd name="T81" fmla="*/ 378 h 4150"/>
              <a:gd name="T82" fmla="*/ 3140 w 4189"/>
              <a:gd name="T83" fmla="*/ 263 h 4150"/>
              <a:gd name="T84" fmla="*/ 3320 w 4189"/>
              <a:gd name="T85" fmla="*/ 32 h 4150"/>
              <a:gd name="T86" fmla="*/ 3711 w 4189"/>
              <a:gd name="T87" fmla="*/ 218 h 4150"/>
              <a:gd name="T88" fmla="*/ 4010 w 4189"/>
              <a:gd name="T89" fmla="*/ 531 h 4150"/>
              <a:gd name="T90" fmla="*/ 4165 w 4189"/>
              <a:gd name="T91" fmla="*/ 893 h 4150"/>
              <a:gd name="T92" fmla="*/ 4176 w 4189"/>
              <a:gd name="T93" fmla="*/ 1260 h 4150"/>
              <a:gd name="T94" fmla="*/ 4038 w 4189"/>
              <a:gd name="T95" fmla="*/ 1594 h 4150"/>
              <a:gd name="T96" fmla="*/ 1862 w 4189"/>
              <a:gd name="T97" fmla="*/ 3771 h 4150"/>
              <a:gd name="T98" fmla="*/ 606 w 4189"/>
              <a:gd name="T99" fmla="*/ 4126 h 4150"/>
              <a:gd name="T100" fmla="*/ 519 w 4189"/>
              <a:gd name="T101" fmla="*/ 4144 h 4150"/>
              <a:gd name="T102" fmla="*/ 337 w 4189"/>
              <a:gd name="T103" fmla="*/ 4134 h 4150"/>
              <a:gd name="T104" fmla="*/ 95 w 4189"/>
              <a:gd name="T105" fmla="*/ 3974 h 4150"/>
              <a:gd name="T106" fmla="*/ 0 w 4189"/>
              <a:gd name="T107" fmla="*/ 3697 h 4150"/>
              <a:gd name="T108" fmla="*/ 13 w 4189"/>
              <a:gd name="T109" fmla="*/ 3594 h 4150"/>
              <a:gd name="T110" fmla="*/ 345 w 4189"/>
              <a:gd name="T111" fmla="*/ 2410 h 4150"/>
              <a:gd name="T112" fmla="*/ 1813 w 4189"/>
              <a:gd name="T113" fmla="*/ 887 h 4150"/>
              <a:gd name="T114" fmla="*/ 1819 w 4189"/>
              <a:gd name="T115" fmla="*/ 881 h 4150"/>
              <a:gd name="T116" fmla="*/ 2635 w 4189"/>
              <a:gd name="T117" fmla="*/ 110 h 4150"/>
              <a:gd name="T118" fmla="*/ 2992 w 4189"/>
              <a:gd name="T119" fmla="*/ 3 h 4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9" h="4150">
                <a:moveTo>
                  <a:pt x="412" y="3129"/>
                </a:moveTo>
                <a:lnTo>
                  <a:pt x="274" y="3624"/>
                </a:lnTo>
                <a:lnTo>
                  <a:pt x="273" y="3634"/>
                </a:lnTo>
                <a:lnTo>
                  <a:pt x="269" y="3649"/>
                </a:lnTo>
                <a:lnTo>
                  <a:pt x="266" y="3665"/>
                </a:lnTo>
                <a:lnTo>
                  <a:pt x="263" y="3682"/>
                </a:lnTo>
                <a:lnTo>
                  <a:pt x="262" y="3697"/>
                </a:lnTo>
                <a:lnTo>
                  <a:pt x="266" y="3735"/>
                </a:lnTo>
                <a:lnTo>
                  <a:pt x="277" y="3771"/>
                </a:lnTo>
                <a:lnTo>
                  <a:pt x="296" y="3804"/>
                </a:lnTo>
                <a:lnTo>
                  <a:pt x="318" y="3833"/>
                </a:lnTo>
                <a:lnTo>
                  <a:pt x="348" y="3857"/>
                </a:lnTo>
                <a:lnTo>
                  <a:pt x="381" y="3874"/>
                </a:lnTo>
                <a:lnTo>
                  <a:pt x="417" y="3886"/>
                </a:lnTo>
                <a:lnTo>
                  <a:pt x="456" y="3890"/>
                </a:lnTo>
                <a:lnTo>
                  <a:pt x="476" y="3889"/>
                </a:lnTo>
                <a:lnTo>
                  <a:pt x="496" y="3885"/>
                </a:lnTo>
                <a:lnTo>
                  <a:pt x="517" y="3881"/>
                </a:lnTo>
                <a:lnTo>
                  <a:pt x="534" y="3877"/>
                </a:lnTo>
                <a:lnTo>
                  <a:pt x="545" y="3874"/>
                </a:lnTo>
                <a:lnTo>
                  <a:pt x="1033" y="3747"/>
                </a:lnTo>
                <a:lnTo>
                  <a:pt x="1032" y="3691"/>
                </a:lnTo>
                <a:lnTo>
                  <a:pt x="1025" y="3633"/>
                </a:lnTo>
                <a:lnTo>
                  <a:pt x="1012" y="3576"/>
                </a:lnTo>
                <a:lnTo>
                  <a:pt x="992" y="3519"/>
                </a:lnTo>
                <a:lnTo>
                  <a:pt x="966" y="3463"/>
                </a:lnTo>
                <a:lnTo>
                  <a:pt x="934" y="3409"/>
                </a:lnTo>
                <a:lnTo>
                  <a:pt x="895" y="3357"/>
                </a:lnTo>
                <a:lnTo>
                  <a:pt x="850" y="3308"/>
                </a:lnTo>
                <a:lnTo>
                  <a:pt x="800" y="3264"/>
                </a:lnTo>
                <a:lnTo>
                  <a:pt x="750" y="3226"/>
                </a:lnTo>
                <a:lnTo>
                  <a:pt x="696" y="3195"/>
                </a:lnTo>
                <a:lnTo>
                  <a:pt x="640" y="3170"/>
                </a:lnTo>
                <a:lnTo>
                  <a:pt x="583" y="3150"/>
                </a:lnTo>
                <a:lnTo>
                  <a:pt x="526" y="3137"/>
                </a:lnTo>
                <a:lnTo>
                  <a:pt x="470" y="3130"/>
                </a:lnTo>
                <a:lnTo>
                  <a:pt x="412" y="3129"/>
                </a:lnTo>
                <a:close/>
                <a:moveTo>
                  <a:pt x="997" y="2330"/>
                </a:moveTo>
                <a:lnTo>
                  <a:pt x="932" y="2333"/>
                </a:lnTo>
                <a:lnTo>
                  <a:pt x="866" y="2341"/>
                </a:lnTo>
                <a:lnTo>
                  <a:pt x="804" y="2356"/>
                </a:lnTo>
                <a:lnTo>
                  <a:pt x="743" y="2377"/>
                </a:lnTo>
                <a:lnTo>
                  <a:pt x="685" y="2405"/>
                </a:lnTo>
                <a:lnTo>
                  <a:pt x="632" y="2439"/>
                </a:lnTo>
                <a:lnTo>
                  <a:pt x="610" y="2467"/>
                </a:lnTo>
                <a:lnTo>
                  <a:pt x="593" y="2498"/>
                </a:lnTo>
                <a:lnTo>
                  <a:pt x="581" y="2528"/>
                </a:lnTo>
                <a:lnTo>
                  <a:pt x="450" y="2996"/>
                </a:lnTo>
                <a:lnTo>
                  <a:pt x="517" y="3002"/>
                </a:lnTo>
                <a:lnTo>
                  <a:pt x="582" y="3013"/>
                </a:lnTo>
                <a:lnTo>
                  <a:pt x="648" y="3033"/>
                </a:lnTo>
                <a:lnTo>
                  <a:pt x="712" y="3057"/>
                </a:lnTo>
                <a:lnTo>
                  <a:pt x="774" y="3089"/>
                </a:lnTo>
                <a:lnTo>
                  <a:pt x="834" y="3125"/>
                </a:lnTo>
                <a:lnTo>
                  <a:pt x="890" y="3169"/>
                </a:lnTo>
                <a:lnTo>
                  <a:pt x="942" y="3216"/>
                </a:lnTo>
                <a:lnTo>
                  <a:pt x="993" y="3271"/>
                </a:lnTo>
                <a:lnTo>
                  <a:pt x="1037" y="3329"/>
                </a:lnTo>
                <a:lnTo>
                  <a:pt x="1075" y="3390"/>
                </a:lnTo>
                <a:lnTo>
                  <a:pt x="1106" y="3453"/>
                </a:lnTo>
                <a:lnTo>
                  <a:pt x="1128" y="3518"/>
                </a:lnTo>
                <a:lnTo>
                  <a:pt x="1146" y="3583"/>
                </a:lnTo>
                <a:lnTo>
                  <a:pt x="1157" y="3649"/>
                </a:lnTo>
                <a:lnTo>
                  <a:pt x="1162" y="3714"/>
                </a:lnTo>
                <a:lnTo>
                  <a:pt x="1645" y="3588"/>
                </a:lnTo>
                <a:lnTo>
                  <a:pt x="1669" y="3579"/>
                </a:lnTo>
                <a:lnTo>
                  <a:pt x="1692" y="3568"/>
                </a:lnTo>
                <a:lnTo>
                  <a:pt x="1732" y="3518"/>
                </a:lnTo>
                <a:lnTo>
                  <a:pt x="1766" y="3463"/>
                </a:lnTo>
                <a:lnTo>
                  <a:pt x="1793" y="3406"/>
                </a:lnTo>
                <a:lnTo>
                  <a:pt x="1813" y="3348"/>
                </a:lnTo>
                <a:lnTo>
                  <a:pt x="1827" y="3285"/>
                </a:lnTo>
                <a:lnTo>
                  <a:pt x="1835" y="3222"/>
                </a:lnTo>
                <a:lnTo>
                  <a:pt x="1837" y="3157"/>
                </a:lnTo>
                <a:lnTo>
                  <a:pt x="1833" y="3090"/>
                </a:lnTo>
                <a:lnTo>
                  <a:pt x="1822" y="3024"/>
                </a:lnTo>
                <a:lnTo>
                  <a:pt x="1805" y="2958"/>
                </a:lnTo>
                <a:lnTo>
                  <a:pt x="1782" y="2891"/>
                </a:lnTo>
                <a:lnTo>
                  <a:pt x="1754" y="2828"/>
                </a:lnTo>
                <a:lnTo>
                  <a:pt x="1719" y="2764"/>
                </a:lnTo>
                <a:lnTo>
                  <a:pt x="1677" y="2702"/>
                </a:lnTo>
                <a:lnTo>
                  <a:pt x="1631" y="2642"/>
                </a:lnTo>
                <a:lnTo>
                  <a:pt x="1578" y="2586"/>
                </a:lnTo>
                <a:lnTo>
                  <a:pt x="1521" y="2533"/>
                </a:lnTo>
                <a:lnTo>
                  <a:pt x="1461" y="2487"/>
                </a:lnTo>
                <a:lnTo>
                  <a:pt x="1398" y="2446"/>
                </a:lnTo>
                <a:lnTo>
                  <a:pt x="1332" y="2411"/>
                </a:lnTo>
                <a:lnTo>
                  <a:pt x="1266" y="2383"/>
                </a:lnTo>
                <a:lnTo>
                  <a:pt x="1199" y="2361"/>
                </a:lnTo>
                <a:lnTo>
                  <a:pt x="1132" y="2344"/>
                </a:lnTo>
                <a:lnTo>
                  <a:pt x="1064" y="2334"/>
                </a:lnTo>
                <a:lnTo>
                  <a:pt x="997" y="2330"/>
                </a:lnTo>
                <a:close/>
                <a:moveTo>
                  <a:pt x="3240" y="1519"/>
                </a:moveTo>
                <a:lnTo>
                  <a:pt x="2001" y="2746"/>
                </a:lnTo>
                <a:lnTo>
                  <a:pt x="2036" y="2828"/>
                </a:lnTo>
                <a:lnTo>
                  <a:pt x="2064" y="2913"/>
                </a:lnTo>
                <a:lnTo>
                  <a:pt x="2084" y="2999"/>
                </a:lnTo>
                <a:lnTo>
                  <a:pt x="2097" y="3085"/>
                </a:lnTo>
                <a:lnTo>
                  <a:pt x="2098" y="3134"/>
                </a:lnTo>
                <a:lnTo>
                  <a:pt x="2098" y="3182"/>
                </a:lnTo>
                <a:lnTo>
                  <a:pt x="3110" y="2173"/>
                </a:lnTo>
                <a:lnTo>
                  <a:pt x="3107" y="2171"/>
                </a:lnTo>
                <a:lnTo>
                  <a:pt x="3109" y="2170"/>
                </a:lnTo>
                <a:lnTo>
                  <a:pt x="3111" y="2169"/>
                </a:lnTo>
                <a:lnTo>
                  <a:pt x="3153" y="2121"/>
                </a:lnTo>
                <a:lnTo>
                  <a:pt x="3189" y="2070"/>
                </a:lnTo>
                <a:lnTo>
                  <a:pt x="3219" y="2017"/>
                </a:lnTo>
                <a:lnTo>
                  <a:pt x="3243" y="1960"/>
                </a:lnTo>
                <a:lnTo>
                  <a:pt x="3260" y="1901"/>
                </a:lnTo>
                <a:lnTo>
                  <a:pt x="3271" y="1840"/>
                </a:lnTo>
                <a:lnTo>
                  <a:pt x="3276" y="1777"/>
                </a:lnTo>
                <a:lnTo>
                  <a:pt x="3276" y="1714"/>
                </a:lnTo>
                <a:lnTo>
                  <a:pt x="3269" y="1649"/>
                </a:lnTo>
                <a:lnTo>
                  <a:pt x="3257" y="1584"/>
                </a:lnTo>
                <a:lnTo>
                  <a:pt x="3240" y="1519"/>
                </a:lnTo>
                <a:close/>
                <a:moveTo>
                  <a:pt x="2743" y="974"/>
                </a:moveTo>
                <a:lnTo>
                  <a:pt x="1495" y="2210"/>
                </a:lnTo>
                <a:lnTo>
                  <a:pt x="1553" y="2242"/>
                </a:lnTo>
                <a:lnTo>
                  <a:pt x="1608" y="2277"/>
                </a:lnTo>
                <a:lnTo>
                  <a:pt x="1663" y="2314"/>
                </a:lnTo>
                <a:lnTo>
                  <a:pt x="1714" y="2357"/>
                </a:lnTo>
                <a:lnTo>
                  <a:pt x="1763" y="2402"/>
                </a:lnTo>
                <a:lnTo>
                  <a:pt x="1813" y="2455"/>
                </a:lnTo>
                <a:lnTo>
                  <a:pt x="1857" y="2511"/>
                </a:lnTo>
                <a:lnTo>
                  <a:pt x="1898" y="2568"/>
                </a:lnTo>
                <a:lnTo>
                  <a:pt x="1937" y="2626"/>
                </a:lnTo>
                <a:lnTo>
                  <a:pt x="3186" y="1389"/>
                </a:lnTo>
                <a:lnTo>
                  <a:pt x="3152" y="1329"/>
                </a:lnTo>
                <a:lnTo>
                  <a:pt x="3113" y="1269"/>
                </a:lnTo>
                <a:lnTo>
                  <a:pt x="3069" y="1214"/>
                </a:lnTo>
                <a:lnTo>
                  <a:pt x="3019" y="1159"/>
                </a:lnTo>
                <a:lnTo>
                  <a:pt x="2967" y="1113"/>
                </a:lnTo>
                <a:lnTo>
                  <a:pt x="2915" y="1070"/>
                </a:lnTo>
                <a:lnTo>
                  <a:pt x="2858" y="1033"/>
                </a:lnTo>
                <a:lnTo>
                  <a:pt x="2802" y="1001"/>
                </a:lnTo>
                <a:lnTo>
                  <a:pt x="2743" y="974"/>
                </a:lnTo>
                <a:close/>
                <a:moveTo>
                  <a:pt x="2409" y="903"/>
                </a:moveTo>
                <a:lnTo>
                  <a:pt x="2344" y="907"/>
                </a:lnTo>
                <a:lnTo>
                  <a:pt x="2281" y="918"/>
                </a:lnTo>
                <a:lnTo>
                  <a:pt x="2220" y="935"/>
                </a:lnTo>
                <a:lnTo>
                  <a:pt x="2162" y="958"/>
                </a:lnTo>
                <a:lnTo>
                  <a:pt x="2106" y="987"/>
                </a:lnTo>
                <a:lnTo>
                  <a:pt x="2054" y="1023"/>
                </a:lnTo>
                <a:lnTo>
                  <a:pt x="2005" y="1064"/>
                </a:lnTo>
                <a:lnTo>
                  <a:pt x="997" y="2070"/>
                </a:lnTo>
                <a:lnTo>
                  <a:pt x="1092" y="2076"/>
                </a:lnTo>
                <a:lnTo>
                  <a:pt x="1187" y="2092"/>
                </a:lnTo>
                <a:lnTo>
                  <a:pt x="1281" y="2116"/>
                </a:lnTo>
                <a:lnTo>
                  <a:pt x="1373" y="2147"/>
                </a:lnTo>
                <a:lnTo>
                  <a:pt x="2607" y="926"/>
                </a:lnTo>
                <a:lnTo>
                  <a:pt x="2540" y="913"/>
                </a:lnTo>
                <a:lnTo>
                  <a:pt x="2474" y="905"/>
                </a:lnTo>
                <a:lnTo>
                  <a:pt x="2409" y="903"/>
                </a:lnTo>
                <a:close/>
                <a:moveTo>
                  <a:pt x="3070" y="260"/>
                </a:moveTo>
                <a:lnTo>
                  <a:pt x="3008" y="263"/>
                </a:lnTo>
                <a:lnTo>
                  <a:pt x="2948" y="271"/>
                </a:lnTo>
                <a:lnTo>
                  <a:pt x="2891" y="284"/>
                </a:lnTo>
                <a:lnTo>
                  <a:pt x="2836" y="302"/>
                </a:lnTo>
                <a:lnTo>
                  <a:pt x="2783" y="326"/>
                </a:lnTo>
                <a:lnTo>
                  <a:pt x="2733" y="354"/>
                </a:lnTo>
                <a:lnTo>
                  <a:pt x="2687" y="389"/>
                </a:lnTo>
                <a:lnTo>
                  <a:pt x="2644" y="426"/>
                </a:lnTo>
                <a:lnTo>
                  <a:pt x="2427" y="642"/>
                </a:lnTo>
                <a:lnTo>
                  <a:pt x="2512" y="646"/>
                </a:lnTo>
                <a:lnTo>
                  <a:pt x="2595" y="658"/>
                </a:lnTo>
                <a:lnTo>
                  <a:pt x="2678" y="675"/>
                </a:lnTo>
                <a:lnTo>
                  <a:pt x="2759" y="699"/>
                </a:lnTo>
                <a:lnTo>
                  <a:pt x="2840" y="731"/>
                </a:lnTo>
                <a:lnTo>
                  <a:pt x="2919" y="768"/>
                </a:lnTo>
                <a:lnTo>
                  <a:pt x="2995" y="810"/>
                </a:lnTo>
                <a:lnTo>
                  <a:pt x="3067" y="861"/>
                </a:lnTo>
                <a:lnTo>
                  <a:pt x="3137" y="915"/>
                </a:lnTo>
                <a:lnTo>
                  <a:pt x="3203" y="976"/>
                </a:lnTo>
                <a:lnTo>
                  <a:pt x="3264" y="1041"/>
                </a:lnTo>
                <a:lnTo>
                  <a:pt x="3320" y="1110"/>
                </a:lnTo>
                <a:lnTo>
                  <a:pt x="3370" y="1182"/>
                </a:lnTo>
                <a:lnTo>
                  <a:pt x="3414" y="1256"/>
                </a:lnTo>
                <a:lnTo>
                  <a:pt x="3452" y="1333"/>
                </a:lnTo>
                <a:lnTo>
                  <a:pt x="3482" y="1413"/>
                </a:lnTo>
                <a:lnTo>
                  <a:pt x="3506" y="1493"/>
                </a:lnTo>
                <a:lnTo>
                  <a:pt x="3525" y="1576"/>
                </a:lnTo>
                <a:lnTo>
                  <a:pt x="3536" y="1659"/>
                </a:lnTo>
                <a:lnTo>
                  <a:pt x="3537" y="1688"/>
                </a:lnTo>
                <a:lnTo>
                  <a:pt x="3536" y="1718"/>
                </a:lnTo>
                <a:lnTo>
                  <a:pt x="3536" y="1747"/>
                </a:lnTo>
                <a:lnTo>
                  <a:pt x="3756" y="1527"/>
                </a:lnTo>
                <a:lnTo>
                  <a:pt x="3798" y="1479"/>
                </a:lnTo>
                <a:lnTo>
                  <a:pt x="3836" y="1428"/>
                </a:lnTo>
                <a:lnTo>
                  <a:pt x="3867" y="1373"/>
                </a:lnTo>
                <a:lnTo>
                  <a:pt x="3891" y="1316"/>
                </a:lnTo>
                <a:lnTo>
                  <a:pt x="3910" y="1255"/>
                </a:lnTo>
                <a:lnTo>
                  <a:pt x="3922" y="1191"/>
                </a:lnTo>
                <a:lnTo>
                  <a:pt x="3927" y="1126"/>
                </a:lnTo>
                <a:lnTo>
                  <a:pt x="3926" y="1058"/>
                </a:lnTo>
                <a:lnTo>
                  <a:pt x="3918" y="985"/>
                </a:lnTo>
                <a:lnTo>
                  <a:pt x="3902" y="914"/>
                </a:lnTo>
                <a:lnTo>
                  <a:pt x="3879" y="842"/>
                </a:lnTo>
                <a:lnTo>
                  <a:pt x="3848" y="773"/>
                </a:lnTo>
                <a:lnTo>
                  <a:pt x="3812" y="706"/>
                </a:lnTo>
                <a:lnTo>
                  <a:pt x="3769" y="641"/>
                </a:lnTo>
                <a:lnTo>
                  <a:pt x="3719" y="577"/>
                </a:lnTo>
                <a:lnTo>
                  <a:pt x="3663" y="517"/>
                </a:lnTo>
                <a:lnTo>
                  <a:pt x="3606" y="466"/>
                </a:lnTo>
                <a:lnTo>
                  <a:pt x="3545" y="419"/>
                </a:lnTo>
                <a:lnTo>
                  <a:pt x="3482" y="378"/>
                </a:lnTo>
                <a:lnTo>
                  <a:pt x="3417" y="342"/>
                </a:lnTo>
                <a:lnTo>
                  <a:pt x="3350" y="313"/>
                </a:lnTo>
                <a:lnTo>
                  <a:pt x="3280" y="290"/>
                </a:lnTo>
                <a:lnTo>
                  <a:pt x="3211" y="273"/>
                </a:lnTo>
                <a:lnTo>
                  <a:pt x="3140" y="263"/>
                </a:lnTo>
                <a:lnTo>
                  <a:pt x="3070" y="260"/>
                </a:lnTo>
                <a:close/>
                <a:moveTo>
                  <a:pt x="3070" y="0"/>
                </a:moveTo>
                <a:lnTo>
                  <a:pt x="3154" y="4"/>
                </a:lnTo>
                <a:lnTo>
                  <a:pt x="3237" y="15"/>
                </a:lnTo>
                <a:lnTo>
                  <a:pt x="3320" y="32"/>
                </a:lnTo>
                <a:lnTo>
                  <a:pt x="3402" y="56"/>
                </a:lnTo>
                <a:lnTo>
                  <a:pt x="3484" y="88"/>
                </a:lnTo>
                <a:lnTo>
                  <a:pt x="3561" y="125"/>
                </a:lnTo>
                <a:lnTo>
                  <a:pt x="3638" y="168"/>
                </a:lnTo>
                <a:lnTo>
                  <a:pt x="3711" y="218"/>
                </a:lnTo>
                <a:lnTo>
                  <a:pt x="3782" y="273"/>
                </a:lnTo>
                <a:lnTo>
                  <a:pt x="3848" y="334"/>
                </a:lnTo>
                <a:lnTo>
                  <a:pt x="3908" y="398"/>
                </a:lnTo>
                <a:lnTo>
                  <a:pt x="3962" y="463"/>
                </a:lnTo>
                <a:lnTo>
                  <a:pt x="4010" y="531"/>
                </a:lnTo>
                <a:lnTo>
                  <a:pt x="4053" y="601"/>
                </a:lnTo>
                <a:lnTo>
                  <a:pt x="4089" y="672"/>
                </a:lnTo>
                <a:lnTo>
                  <a:pt x="4120" y="744"/>
                </a:lnTo>
                <a:lnTo>
                  <a:pt x="4145" y="818"/>
                </a:lnTo>
                <a:lnTo>
                  <a:pt x="4165" y="893"/>
                </a:lnTo>
                <a:lnTo>
                  <a:pt x="4179" y="967"/>
                </a:lnTo>
                <a:lnTo>
                  <a:pt x="4187" y="1041"/>
                </a:lnTo>
                <a:lnTo>
                  <a:pt x="4189" y="1115"/>
                </a:lnTo>
                <a:lnTo>
                  <a:pt x="4185" y="1188"/>
                </a:lnTo>
                <a:lnTo>
                  <a:pt x="4176" y="1260"/>
                </a:lnTo>
                <a:lnTo>
                  <a:pt x="4160" y="1332"/>
                </a:lnTo>
                <a:lnTo>
                  <a:pt x="4139" y="1401"/>
                </a:lnTo>
                <a:lnTo>
                  <a:pt x="4112" y="1468"/>
                </a:lnTo>
                <a:lnTo>
                  <a:pt x="4078" y="1532"/>
                </a:lnTo>
                <a:lnTo>
                  <a:pt x="4038" y="1594"/>
                </a:lnTo>
                <a:lnTo>
                  <a:pt x="3993" y="1654"/>
                </a:lnTo>
                <a:lnTo>
                  <a:pt x="3942" y="1710"/>
                </a:lnTo>
                <a:lnTo>
                  <a:pt x="1944" y="3705"/>
                </a:lnTo>
                <a:lnTo>
                  <a:pt x="1904" y="3740"/>
                </a:lnTo>
                <a:lnTo>
                  <a:pt x="1862" y="3771"/>
                </a:lnTo>
                <a:lnTo>
                  <a:pt x="1817" y="3797"/>
                </a:lnTo>
                <a:lnTo>
                  <a:pt x="1770" y="3819"/>
                </a:lnTo>
                <a:lnTo>
                  <a:pt x="1720" y="3837"/>
                </a:lnTo>
                <a:lnTo>
                  <a:pt x="610" y="4125"/>
                </a:lnTo>
                <a:lnTo>
                  <a:pt x="606" y="4126"/>
                </a:lnTo>
                <a:lnTo>
                  <a:pt x="596" y="4129"/>
                </a:lnTo>
                <a:lnTo>
                  <a:pt x="581" y="4132"/>
                </a:lnTo>
                <a:lnTo>
                  <a:pt x="562" y="4136"/>
                </a:lnTo>
                <a:lnTo>
                  <a:pt x="541" y="4140"/>
                </a:lnTo>
                <a:lnTo>
                  <a:pt x="519" y="4144"/>
                </a:lnTo>
                <a:lnTo>
                  <a:pt x="498" y="4148"/>
                </a:lnTo>
                <a:lnTo>
                  <a:pt x="478" y="4149"/>
                </a:lnTo>
                <a:lnTo>
                  <a:pt x="459" y="4150"/>
                </a:lnTo>
                <a:lnTo>
                  <a:pt x="396" y="4146"/>
                </a:lnTo>
                <a:lnTo>
                  <a:pt x="337" y="4134"/>
                </a:lnTo>
                <a:lnTo>
                  <a:pt x="280" y="4114"/>
                </a:lnTo>
                <a:lnTo>
                  <a:pt x="227" y="4088"/>
                </a:lnTo>
                <a:lnTo>
                  <a:pt x="178" y="4056"/>
                </a:lnTo>
                <a:lnTo>
                  <a:pt x="134" y="4018"/>
                </a:lnTo>
                <a:lnTo>
                  <a:pt x="95" y="3974"/>
                </a:lnTo>
                <a:lnTo>
                  <a:pt x="63" y="3925"/>
                </a:lnTo>
                <a:lnTo>
                  <a:pt x="36" y="3873"/>
                </a:lnTo>
                <a:lnTo>
                  <a:pt x="16" y="3817"/>
                </a:lnTo>
                <a:lnTo>
                  <a:pt x="4" y="3758"/>
                </a:lnTo>
                <a:lnTo>
                  <a:pt x="0" y="3697"/>
                </a:lnTo>
                <a:lnTo>
                  <a:pt x="1" y="3678"/>
                </a:lnTo>
                <a:lnTo>
                  <a:pt x="2" y="3657"/>
                </a:lnTo>
                <a:lnTo>
                  <a:pt x="6" y="3636"/>
                </a:lnTo>
                <a:lnTo>
                  <a:pt x="10" y="3613"/>
                </a:lnTo>
                <a:lnTo>
                  <a:pt x="13" y="3594"/>
                </a:lnTo>
                <a:lnTo>
                  <a:pt x="17" y="3579"/>
                </a:lnTo>
                <a:lnTo>
                  <a:pt x="20" y="3567"/>
                </a:lnTo>
                <a:lnTo>
                  <a:pt x="20" y="3563"/>
                </a:lnTo>
                <a:lnTo>
                  <a:pt x="328" y="2459"/>
                </a:lnTo>
                <a:lnTo>
                  <a:pt x="345" y="2410"/>
                </a:lnTo>
                <a:lnTo>
                  <a:pt x="368" y="2362"/>
                </a:lnTo>
                <a:lnTo>
                  <a:pt x="393" y="2318"/>
                </a:lnTo>
                <a:lnTo>
                  <a:pt x="425" y="2276"/>
                </a:lnTo>
                <a:lnTo>
                  <a:pt x="460" y="2238"/>
                </a:lnTo>
                <a:lnTo>
                  <a:pt x="1813" y="887"/>
                </a:lnTo>
                <a:lnTo>
                  <a:pt x="1813" y="887"/>
                </a:lnTo>
                <a:lnTo>
                  <a:pt x="1814" y="886"/>
                </a:lnTo>
                <a:lnTo>
                  <a:pt x="1815" y="885"/>
                </a:lnTo>
                <a:lnTo>
                  <a:pt x="1817" y="882"/>
                </a:lnTo>
                <a:lnTo>
                  <a:pt x="1819" y="881"/>
                </a:lnTo>
                <a:lnTo>
                  <a:pt x="1821" y="879"/>
                </a:lnTo>
                <a:lnTo>
                  <a:pt x="2458" y="243"/>
                </a:lnTo>
                <a:lnTo>
                  <a:pt x="2513" y="194"/>
                </a:lnTo>
                <a:lnTo>
                  <a:pt x="2572" y="150"/>
                </a:lnTo>
                <a:lnTo>
                  <a:pt x="2635" y="110"/>
                </a:lnTo>
                <a:lnTo>
                  <a:pt x="2700" y="77"/>
                </a:lnTo>
                <a:lnTo>
                  <a:pt x="2770" y="50"/>
                </a:lnTo>
                <a:lnTo>
                  <a:pt x="2842" y="28"/>
                </a:lnTo>
                <a:lnTo>
                  <a:pt x="2916" y="12"/>
                </a:lnTo>
                <a:lnTo>
                  <a:pt x="2992" y="3"/>
                </a:lnTo>
                <a:lnTo>
                  <a:pt x="3070"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5" name="Группа 104"/>
          <p:cNvGrpSpPr/>
          <p:nvPr/>
        </p:nvGrpSpPr>
        <p:grpSpPr>
          <a:xfrm>
            <a:off x="8581212" y="4406754"/>
            <a:ext cx="416850" cy="412951"/>
            <a:chOff x="5929313" y="3292475"/>
            <a:chExt cx="2206626" cy="2185988"/>
          </a:xfrm>
          <a:solidFill>
            <a:schemeClr val="accent1"/>
          </a:solidFill>
        </p:grpSpPr>
        <p:sp>
          <p:nvSpPr>
            <p:cNvPr id="16"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Группа 190"/>
          <p:cNvGrpSpPr/>
          <p:nvPr/>
        </p:nvGrpSpPr>
        <p:grpSpPr>
          <a:xfrm>
            <a:off x="8596087" y="2016272"/>
            <a:ext cx="415036" cy="411014"/>
            <a:chOff x="5929313" y="3287713"/>
            <a:chExt cx="1965324" cy="1946275"/>
          </a:xfrm>
          <a:solidFill>
            <a:schemeClr val="accent1"/>
          </a:solidFill>
        </p:grpSpPr>
        <p:sp>
          <p:nvSpPr>
            <p:cNvPr id="23"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6" name="Rectangle 29"/>
          <p:cNvSpPr/>
          <p:nvPr/>
        </p:nvSpPr>
        <p:spPr>
          <a:xfrm>
            <a:off x="1943370" y="2410409"/>
            <a:ext cx="2009488" cy="8604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指由于技术方面的因素及其变化的不确定性而导致创业失败的可能性。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Rectangle 30"/>
          <p:cNvSpPr/>
          <p:nvPr/>
        </p:nvSpPr>
        <p:spPr>
          <a:xfrm>
            <a:off x="1943100" y="1991995"/>
            <a:ext cx="1934845" cy="368300"/>
          </a:xfrm>
          <a:prstGeom prst="rect">
            <a:avLst/>
          </a:prstGeom>
        </p:spPr>
        <p:txBody>
          <a:bodyPr wrap="square">
            <a:spAutoFit/>
          </a:bodyPr>
          <a:lstStyle/>
          <a:p>
            <a:pPr lvl="0" defTabSz="914400">
              <a:defRPr/>
            </a:pPr>
            <a:r>
              <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技术风险</a:t>
            </a:r>
            <a:endParaRPr lang="zh-CN" altLang="en-US"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8" name="Rectangle 29"/>
          <p:cNvSpPr/>
          <p:nvPr/>
        </p:nvSpPr>
        <p:spPr>
          <a:xfrm>
            <a:off x="5499281" y="2410409"/>
            <a:ext cx="2009488" cy="8604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指由于市场情况的不确定性导致创业者或创业企业损失的可能性。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Rectangle 30"/>
          <p:cNvSpPr/>
          <p:nvPr/>
        </p:nvSpPr>
        <p:spPr>
          <a:xfrm>
            <a:off x="5499100" y="1991995"/>
            <a:ext cx="1934845"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市场风险</a:t>
            </a:r>
            <a:endPar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0" name="Rectangle 29"/>
          <p:cNvSpPr/>
          <p:nvPr/>
        </p:nvSpPr>
        <p:spPr>
          <a:xfrm>
            <a:off x="9354723" y="2410409"/>
            <a:ext cx="2009488" cy="137350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指由于战争、国际关系变化或有关国家政权更迭、政策改变而导致创业者或企业蒙受损失的可能性。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Rectangle 30"/>
          <p:cNvSpPr/>
          <p:nvPr/>
        </p:nvSpPr>
        <p:spPr>
          <a:xfrm>
            <a:off x="9354820" y="1991995"/>
            <a:ext cx="1934845"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政治风险</a:t>
            </a:r>
            <a:endPar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2" name="Rectangle 29"/>
          <p:cNvSpPr/>
          <p:nvPr/>
        </p:nvSpPr>
        <p:spPr>
          <a:xfrm>
            <a:off x="1943370" y="4804002"/>
            <a:ext cx="2009488" cy="60388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指因创业企业管理不善产生的风险。</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1943100" y="4404360"/>
            <a:ext cx="1934845"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管理风险</a:t>
            </a:r>
            <a:endPar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5499281" y="4804002"/>
            <a:ext cx="2009488" cy="8604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指创业企业提供的产品或服务从小批试制到大批生产的风险。</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5499100" y="4404360"/>
            <a:ext cx="193548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生产风险</a:t>
            </a:r>
            <a:endPar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9354723" y="4804002"/>
            <a:ext cx="2009488" cy="111696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指由于宏观经济环境发生大幅度波动或调整而使创业者或创业投资者蒙受损失的风险。</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9361170" y="4404360"/>
            <a:ext cx="1928495"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经济风险</a:t>
            </a:r>
            <a:endParaRPr lang="zh-CN" altLang="en-US"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按创业风险的内容划分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3220085"/>
            <a:ext cx="12192000" cy="266128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Oval 3"/>
          <p:cNvSpPr/>
          <p:nvPr/>
        </p:nvSpPr>
        <p:spPr>
          <a:xfrm>
            <a:off x="1486523" y="2561373"/>
            <a:ext cx="504967" cy="504967"/>
          </a:xfrm>
          <a:prstGeom prst="ellipse">
            <a:avLst/>
          </a:prstGeom>
          <a:solidFill>
            <a:schemeClr val="accent6"/>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Oval 4"/>
          <p:cNvSpPr/>
          <p:nvPr/>
        </p:nvSpPr>
        <p:spPr>
          <a:xfrm>
            <a:off x="3612867" y="2561373"/>
            <a:ext cx="504967" cy="504967"/>
          </a:xfrm>
          <a:prstGeom prst="ellipse">
            <a:avLst/>
          </a:prstGeom>
          <a:solidFill>
            <a:schemeClr val="accent1"/>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Oval 5"/>
          <p:cNvSpPr/>
          <p:nvPr/>
        </p:nvSpPr>
        <p:spPr>
          <a:xfrm>
            <a:off x="5739210" y="2561373"/>
            <a:ext cx="504967" cy="504967"/>
          </a:xfrm>
          <a:prstGeom prst="ellipse">
            <a:avLst/>
          </a:prstGeom>
          <a:solidFill>
            <a:schemeClr val="accent3"/>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Oval 6"/>
          <p:cNvSpPr/>
          <p:nvPr/>
        </p:nvSpPr>
        <p:spPr>
          <a:xfrm>
            <a:off x="7865553" y="2561371"/>
            <a:ext cx="504967" cy="504967"/>
          </a:xfrm>
          <a:prstGeom prst="ellipse">
            <a:avLst/>
          </a:prstGeom>
          <a:solidFill>
            <a:schemeClr val="accent4"/>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Oval 7"/>
          <p:cNvSpPr/>
          <p:nvPr/>
        </p:nvSpPr>
        <p:spPr>
          <a:xfrm>
            <a:off x="9991895" y="2561370"/>
            <a:ext cx="504967" cy="504967"/>
          </a:xfrm>
          <a:prstGeom prst="ellipse">
            <a:avLst/>
          </a:prstGeom>
          <a:solidFill>
            <a:schemeClr val="bg2">
              <a:lumMod val="75000"/>
            </a:schemeClr>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05</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0" name="Group 32"/>
          <p:cNvGrpSpPr/>
          <p:nvPr/>
        </p:nvGrpSpPr>
        <p:grpSpPr>
          <a:xfrm>
            <a:off x="750825" y="1726695"/>
            <a:ext cx="1976360" cy="546100"/>
            <a:chOff x="750825" y="1708484"/>
            <a:chExt cx="1976360" cy="546100"/>
          </a:xfrm>
        </p:grpSpPr>
        <p:sp>
          <p:nvSpPr>
            <p:cNvPr id="54" name="Rectangle 9"/>
            <p:cNvSpPr>
              <a:spLocks noChangeAspect="1"/>
            </p:cNvSpPr>
            <p:nvPr/>
          </p:nvSpPr>
          <p:spPr bwMode="auto">
            <a:xfrm>
              <a:off x="752992"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Freeform: Shape 10"/>
            <p:cNvSpPr/>
            <p:nvPr/>
          </p:nvSpPr>
          <p:spPr bwMode="auto">
            <a:xfrm>
              <a:off x="2344699"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Freeform: Shape 11"/>
            <p:cNvSpPr/>
            <p:nvPr/>
          </p:nvSpPr>
          <p:spPr bwMode="auto">
            <a:xfrm>
              <a:off x="2344699"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Freeform: Shape 12"/>
            <p:cNvSpPr/>
            <p:nvPr/>
          </p:nvSpPr>
          <p:spPr bwMode="auto">
            <a:xfrm>
              <a:off x="750825"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Freeform: Shape 13"/>
            <p:cNvSpPr/>
            <p:nvPr/>
          </p:nvSpPr>
          <p:spPr bwMode="auto">
            <a:xfrm>
              <a:off x="938276"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9" name="Freeform: Shape 14"/>
            <p:cNvSpPr/>
            <p:nvPr/>
          </p:nvSpPr>
          <p:spPr>
            <a:xfrm>
              <a:off x="845092"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0">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自觉性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 name="Group 24"/>
          <p:cNvGrpSpPr/>
          <p:nvPr/>
        </p:nvGrpSpPr>
        <p:grpSpPr>
          <a:xfrm>
            <a:off x="2952560" y="1726822"/>
            <a:ext cx="1976360" cy="546100"/>
            <a:chOff x="2952560" y="1708610"/>
            <a:chExt cx="1976360" cy="546100"/>
          </a:xfrm>
        </p:grpSpPr>
        <p:sp>
          <p:nvSpPr>
            <p:cNvPr id="48" name="Rectangle 16"/>
            <p:cNvSpPr>
              <a:spLocks noChangeAspect="1"/>
            </p:cNvSpPr>
            <p:nvPr/>
          </p:nvSpPr>
          <p:spPr bwMode="auto">
            <a:xfrm>
              <a:off x="2954727" y="1708610"/>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Freeform: Shape 17"/>
            <p:cNvSpPr/>
            <p:nvPr/>
          </p:nvSpPr>
          <p:spPr bwMode="auto">
            <a:xfrm>
              <a:off x="4546434" y="1888476"/>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Freeform: Shape 18"/>
            <p:cNvSpPr/>
            <p:nvPr/>
          </p:nvSpPr>
          <p:spPr bwMode="auto">
            <a:xfrm>
              <a:off x="4546434" y="2065092"/>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Freeform: Shape 19"/>
            <p:cNvSpPr/>
            <p:nvPr/>
          </p:nvSpPr>
          <p:spPr bwMode="auto">
            <a:xfrm>
              <a:off x="2952560" y="1888476"/>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Freeform: Shape 20"/>
            <p:cNvSpPr/>
            <p:nvPr/>
          </p:nvSpPr>
          <p:spPr bwMode="auto">
            <a:xfrm>
              <a:off x="3140011" y="2065092"/>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Freeform: Shape 21"/>
            <p:cNvSpPr/>
            <p:nvPr/>
          </p:nvSpPr>
          <p:spPr>
            <a:xfrm>
              <a:off x="3046827" y="1710777"/>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创新性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Group 15"/>
          <p:cNvGrpSpPr/>
          <p:nvPr/>
        </p:nvGrpSpPr>
        <p:grpSpPr>
          <a:xfrm>
            <a:off x="5088027" y="1726822"/>
            <a:ext cx="1976360" cy="546100"/>
            <a:chOff x="5088027" y="1708610"/>
            <a:chExt cx="1976360" cy="546100"/>
          </a:xfrm>
        </p:grpSpPr>
        <p:sp>
          <p:nvSpPr>
            <p:cNvPr id="42" name="Rectangle 25"/>
            <p:cNvSpPr>
              <a:spLocks noChangeAspect="1"/>
            </p:cNvSpPr>
            <p:nvPr/>
          </p:nvSpPr>
          <p:spPr bwMode="auto">
            <a:xfrm>
              <a:off x="5090194" y="1708610"/>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Freeform: Shape 26"/>
            <p:cNvSpPr/>
            <p:nvPr/>
          </p:nvSpPr>
          <p:spPr bwMode="auto">
            <a:xfrm>
              <a:off x="6681901" y="1888476"/>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Freeform: Shape 27"/>
            <p:cNvSpPr/>
            <p:nvPr/>
          </p:nvSpPr>
          <p:spPr bwMode="auto">
            <a:xfrm>
              <a:off x="6681901" y="2065092"/>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Freeform: Shape 28"/>
            <p:cNvSpPr/>
            <p:nvPr/>
          </p:nvSpPr>
          <p:spPr bwMode="auto">
            <a:xfrm>
              <a:off x="5088027" y="1888476"/>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Freeform: Shape 29"/>
            <p:cNvSpPr/>
            <p:nvPr/>
          </p:nvSpPr>
          <p:spPr bwMode="auto">
            <a:xfrm>
              <a:off x="5275478" y="2065092"/>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Freeform: Shape 30"/>
            <p:cNvSpPr/>
            <p:nvPr/>
          </p:nvSpPr>
          <p:spPr>
            <a:xfrm>
              <a:off x="5182294" y="1710777"/>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风险性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3" name="Group 2"/>
          <p:cNvGrpSpPr/>
          <p:nvPr/>
        </p:nvGrpSpPr>
        <p:grpSpPr>
          <a:xfrm>
            <a:off x="7198227" y="1726695"/>
            <a:ext cx="1976360" cy="546100"/>
            <a:chOff x="7198227" y="1708484"/>
            <a:chExt cx="1976360" cy="546100"/>
          </a:xfrm>
        </p:grpSpPr>
        <p:sp>
          <p:nvSpPr>
            <p:cNvPr id="36" name="Rectangle 33"/>
            <p:cNvSpPr>
              <a:spLocks noChangeAspect="1"/>
            </p:cNvSpPr>
            <p:nvPr/>
          </p:nvSpPr>
          <p:spPr bwMode="auto">
            <a:xfrm>
              <a:off x="7200394"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Freeform: Shape 34"/>
            <p:cNvSpPr/>
            <p:nvPr/>
          </p:nvSpPr>
          <p:spPr bwMode="auto">
            <a:xfrm>
              <a:off x="8792101"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Shape 35"/>
            <p:cNvSpPr/>
            <p:nvPr/>
          </p:nvSpPr>
          <p:spPr bwMode="auto">
            <a:xfrm>
              <a:off x="8792101"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Freeform: Shape 36"/>
            <p:cNvSpPr/>
            <p:nvPr/>
          </p:nvSpPr>
          <p:spPr bwMode="auto">
            <a:xfrm>
              <a:off x="7198227"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Freeform: Shape 37"/>
            <p:cNvSpPr/>
            <p:nvPr/>
          </p:nvSpPr>
          <p:spPr bwMode="auto">
            <a:xfrm>
              <a:off x="7385678"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Freeform: Shape 38"/>
            <p:cNvSpPr/>
            <p:nvPr/>
          </p:nvSpPr>
          <p:spPr>
            <a:xfrm>
              <a:off x="7292494"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利益性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4" name="Group 1"/>
          <p:cNvGrpSpPr/>
          <p:nvPr/>
        </p:nvGrpSpPr>
        <p:grpSpPr>
          <a:xfrm>
            <a:off x="9331427" y="1726695"/>
            <a:ext cx="1976360" cy="546100"/>
            <a:chOff x="9331426" y="1708484"/>
            <a:chExt cx="1976360" cy="546100"/>
          </a:xfrm>
        </p:grpSpPr>
        <p:sp>
          <p:nvSpPr>
            <p:cNvPr id="30" name="Rectangle 41"/>
            <p:cNvSpPr>
              <a:spLocks noChangeAspect="1"/>
            </p:cNvSpPr>
            <p:nvPr/>
          </p:nvSpPr>
          <p:spPr bwMode="auto">
            <a:xfrm>
              <a:off x="9333593"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42"/>
            <p:cNvSpPr/>
            <p:nvPr/>
          </p:nvSpPr>
          <p:spPr bwMode="auto">
            <a:xfrm>
              <a:off x="10925300"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2">
                <a:lumMod val="75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43"/>
            <p:cNvSpPr/>
            <p:nvPr/>
          </p:nvSpPr>
          <p:spPr bwMode="auto">
            <a:xfrm>
              <a:off x="10925300"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2">
                <a:lumMod val="50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44"/>
            <p:cNvSpPr/>
            <p:nvPr/>
          </p:nvSpPr>
          <p:spPr bwMode="auto">
            <a:xfrm>
              <a:off x="9331426"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2">
                <a:lumMod val="75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Freeform: Shape 45"/>
            <p:cNvSpPr/>
            <p:nvPr/>
          </p:nvSpPr>
          <p:spPr bwMode="auto">
            <a:xfrm>
              <a:off x="9518877"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2">
                <a:lumMod val="50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Shape 46"/>
            <p:cNvSpPr/>
            <p:nvPr/>
          </p:nvSpPr>
          <p:spPr>
            <a:xfrm>
              <a:off x="9425693"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曲折性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9" name="TextBox 56"/>
          <p:cNvSpPr txBox="1"/>
          <p:nvPr/>
        </p:nvSpPr>
        <p:spPr>
          <a:xfrm>
            <a:off x="5293360" y="3435985"/>
            <a:ext cx="1396365" cy="157670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创业可能有五个方面的风险： 一是政策风险，二是决策风险，三是市场风险，四是扩张风险，五是人事风险，</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TextBox 59"/>
          <p:cNvSpPr txBox="1"/>
          <p:nvPr/>
        </p:nvSpPr>
        <p:spPr>
          <a:xfrm>
            <a:off x="7419975" y="3435985"/>
            <a:ext cx="1396365" cy="231711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创业以增加财富为目的，没有利益的驱动，就不会有人能够承受创业所面临的风险。创业过程中获利的多少，往往也是人们衡量创业者成功与否的重要标志。</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TextBox 62"/>
          <p:cNvSpPr txBox="1"/>
          <p:nvPr/>
        </p:nvSpPr>
        <p:spPr>
          <a:xfrm>
            <a:off x="9545955" y="3435985"/>
            <a:ext cx="1396365" cy="1329690"/>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创业者往往要受到重重挫折，经过多年艰苦奋斗，倾注大量心血，才能获得成功。</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TextBox 65"/>
          <p:cNvSpPr txBox="1"/>
          <p:nvPr/>
        </p:nvSpPr>
        <p:spPr>
          <a:xfrm>
            <a:off x="3161665" y="3435985"/>
            <a:ext cx="1396365" cy="207073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创新是创业的主旋律。创业过程是一个不断创新的过程，创新人才首先要有创新动机、创新意识和创新精神。只有不断创新，企业才会有生命力。</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TextBox 68"/>
          <p:cNvSpPr txBox="1"/>
          <p:nvPr/>
        </p:nvSpPr>
        <p:spPr>
          <a:xfrm>
            <a:off x="1029970" y="3435985"/>
            <a:ext cx="1396365" cy="83629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创业是创业者自觉做出的选择，是其能动性的反映。</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创业具有以下几方面特征。</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37"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barn(outVertic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影响创业成功的关键因素</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927735" y="1149985"/>
            <a:ext cx="10335895" cy="4810760"/>
          </a:xfrm>
          <a:prstGeom prst="rect">
            <a:avLst/>
          </a:prstGeom>
        </p:spPr>
        <p:txBody>
          <a:bodyPr wrap="square">
            <a:spAutoFit/>
          </a:bodyPr>
          <a:lstStyle/>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美国学者鲁西耶将过去许多不同学者的研究成果加以归纳，并总结出以下15 项影响创业成功的关键因素。</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（1）资金能力：拥有适当资金能力的创业活动，相对比较容易成功。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（2）财务控制：缺乏适当财务控制的创业活动，相对比较容易失败。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（3）产业经验：无产业经验的人从事创业活动，失败的机会相对较高。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（4）管理经验：由无管理经验的人从事创业活动，失败的机会相对较高。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（5）企业规划：事先未做详细的创业规划，失败的机会相对也较高。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（6）专业咨询：能善用专业咨询与产业网络资源的创业活动，成功的机会相对较高。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（7）教育水准：受过高等教育的创业者比未受高等教育的创业者，创业成功的概率要高。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（8）员工能力：能吸引并留住良好素质员工的创业公司，成功的机会相对较高。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（9）产品策略：选择太新或太旧产品的创业公司相对于选择正在成长阶段产品的创业公司，失败的概率要比较高。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（10）市场时机：在整体不景气时创业会比在整体景气的时候创业，更容易失败。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（11）创业年龄：年纪越轻且创业经验越不足的创业者，其创业失败的概率也相对较高。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（12）合伙团队：单人创业比团队创业，更容易失败。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（13）家庭背景：来自经商家庭背景的创业者，相对比较容易创业成功。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（14）股权比重：创业者拥有较多股权比例的时候，相对比较容易创业成功。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（15）营销能力：有比较丰富的市场经验与营销能力的创业者，更容易成功。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Rounded Corners 4"/>
          <p:cNvSpPr/>
          <p:nvPr/>
        </p:nvSpPr>
        <p:spPr>
          <a:xfrm>
            <a:off x="8450580" y="1697990"/>
            <a:ext cx="2247900" cy="5391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（七）打破常规</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Rectangle: Rounded Corners 5"/>
          <p:cNvSpPr/>
          <p:nvPr/>
        </p:nvSpPr>
        <p:spPr>
          <a:xfrm>
            <a:off x="6187440" y="5654675"/>
            <a:ext cx="1885950" cy="539115"/>
          </a:xfrm>
          <a:prstGeom prst="roundRect">
            <a:avLst/>
          </a:prstGeom>
          <a:solidFill>
            <a:srgbClr val="9C45C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（四）远见</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Rectangle: Rounded Corners 6"/>
          <p:cNvSpPr/>
          <p:nvPr/>
        </p:nvSpPr>
        <p:spPr>
          <a:xfrm>
            <a:off x="8125951" y="3056928"/>
            <a:ext cx="2156375" cy="53909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（六）灵活性</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Rectangle: Rounded Corners 7"/>
          <p:cNvSpPr/>
          <p:nvPr/>
        </p:nvSpPr>
        <p:spPr>
          <a:xfrm>
            <a:off x="2045970" y="3359785"/>
            <a:ext cx="1998980" cy="5391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（二）激情</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Rectangle: Rounded Corners 8"/>
          <p:cNvSpPr/>
          <p:nvPr/>
        </p:nvSpPr>
        <p:spPr>
          <a:xfrm>
            <a:off x="1346795" y="1914768"/>
            <a:ext cx="2156375" cy="53909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（一）不屈不挠</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Rounded Corners 9"/>
          <p:cNvSpPr/>
          <p:nvPr/>
        </p:nvSpPr>
        <p:spPr>
          <a:xfrm>
            <a:off x="683260" y="4704715"/>
            <a:ext cx="2993390" cy="5391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（三）能承受不确定性</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10"/>
          <p:cNvSpPr/>
          <p:nvPr/>
        </p:nvSpPr>
        <p:spPr bwMode="auto">
          <a:xfrm>
            <a:off x="6236543" y="1948834"/>
            <a:ext cx="2166741" cy="362627"/>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11"/>
          <p:cNvSpPr/>
          <p:nvPr/>
        </p:nvSpPr>
        <p:spPr bwMode="auto">
          <a:xfrm>
            <a:off x="3766711" y="4653202"/>
            <a:ext cx="2166741" cy="362627"/>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12"/>
          <p:cNvSpPr/>
          <p:nvPr/>
        </p:nvSpPr>
        <p:spPr bwMode="auto">
          <a:xfrm>
            <a:off x="7261277" y="2504501"/>
            <a:ext cx="811851" cy="838915"/>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13"/>
          <p:cNvSpPr/>
          <p:nvPr/>
        </p:nvSpPr>
        <p:spPr bwMode="auto">
          <a:xfrm>
            <a:off x="3550217" y="2170743"/>
            <a:ext cx="1363911" cy="1160047"/>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Freeform: Shape 14"/>
          <p:cNvSpPr/>
          <p:nvPr/>
        </p:nvSpPr>
        <p:spPr bwMode="auto">
          <a:xfrm>
            <a:off x="4095057" y="3621248"/>
            <a:ext cx="811851" cy="838915"/>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Freeform: Shape 15"/>
          <p:cNvSpPr/>
          <p:nvPr/>
        </p:nvSpPr>
        <p:spPr bwMode="auto">
          <a:xfrm>
            <a:off x="7254061" y="3633876"/>
            <a:ext cx="1362107" cy="1160047"/>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TextBox 16"/>
          <p:cNvSpPr txBox="1"/>
          <p:nvPr/>
        </p:nvSpPr>
        <p:spPr>
          <a:xfrm>
            <a:off x="4420235" y="1125855"/>
            <a:ext cx="3351530" cy="494030"/>
          </a:xfrm>
          <a:prstGeom prst="rect">
            <a:avLst/>
          </a:prstGeom>
          <a:noFill/>
        </p:spPr>
        <p:txBody>
          <a:bodyPr wrap="square" lIns="0" tIns="0" rIns="0" bIns="0">
            <a:normAutofit/>
          </a:bodyPr>
          <a:p>
            <a:pPr algn="ctr">
              <a:lnSpc>
                <a:spcPct val="120000"/>
              </a:lnSpc>
            </a:pPr>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创业者常见的特质</a:t>
            </a: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7"/>
          <p:cNvGrpSpPr/>
          <p:nvPr/>
        </p:nvGrpSpPr>
        <p:grpSpPr>
          <a:xfrm>
            <a:off x="4567736" y="1965073"/>
            <a:ext cx="3032715" cy="3041736"/>
            <a:chOff x="4762500" y="2147889"/>
            <a:chExt cx="2668588" cy="2676525"/>
          </a:xfrm>
          <a:solidFill>
            <a:srgbClr val="44546A"/>
          </a:solidFill>
        </p:grpSpPr>
        <p:sp>
          <p:nvSpPr>
            <p:cNvPr id="18" name="Freeform: Shape 18"/>
            <p:cNvSpPr/>
            <p:nvPr/>
          </p:nvSpPr>
          <p:spPr bwMode="auto">
            <a:xfrm>
              <a:off x="4762500" y="2625726"/>
              <a:ext cx="444500" cy="741363"/>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19"/>
            <p:cNvSpPr/>
            <p:nvPr/>
          </p:nvSpPr>
          <p:spPr bwMode="auto">
            <a:xfrm>
              <a:off x="4762500" y="3597276"/>
              <a:ext cx="442913" cy="733425"/>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0"/>
            <p:cNvSpPr/>
            <p:nvPr/>
          </p:nvSpPr>
          <p:spPr bwMode="auto">
            <a:xfrm>
              <a:off x="5240338" y="4368801"/>
              <a:ext cx="742950" cy="455613"/>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Freeform: Shape 21"/>
            <p:cNvSpPr/>
            <p:nvPr/>
          </p:nvSpPr>
          <p:spPr bwMode="auto">
            <a:xfrm>
              <a:off x="6194425" y="4373564"/>
              <a:ext cx="741363" cy="43497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Freeform: Shape 22"/>
            <p:cNvSpPr/>
            <p:nvPr/>
          </p:nvSpPr>
          <p:spPr bwMode="auto">
            <a:xfrm>
              <a:off x="6980238" y="3597276"/>
              <a:ext cx="450850" cy="742950"/>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Freeform: Shape 23"/>
            <p:cNvSpPr/>
            <p:nvPr/>
          </p:nvSpPr>
          <p:spPr bwMode="auto">
            <a:xfrm>
              <a:off x="6991350" y="2632076"/>
              <a:ext cx="439738" cy="74453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Freeform: Shape 24"/>
            <p:cNvSpPr/>
            <p:nvPr/>
          </p:nvSpPr>
          <p:spPr bwMode="auto">
            <a:xfrm>
              <a:off x="6211888" y="2147889"/>
              <a:ext cx="741363" cy="444500"/>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Freeform: Shape 25"/>
            <p:cNvSpPr/>
            <p:nvPr/>
          </p:nvSpPr>
          <p:spPr bwMode="auto">
            <a:xfrm>
              <a:off x="5249863" y="2147889"/>
              <a:ext cx="741363" cy="438150"/>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6" name="Group 26"/>
            <p:cNvGrpSpPr/>
            <p:nvPr/>
          </p:nvGrpSpPr>
          <p:grpSpPr>
            <a:xfrm>
              <a:off x="5670419" y="3034929"/>
              <a:ext cx="903360" cy="930324"/>
              <a:chOff x="3681413" y="3632200"/>
              <a:chExt cx="638175" cy="657225"/>
            </a:xfrm>
            <a:grpFill/>
          </p:grpSpPr>
          <p:sp>
            <p:nvSpPr>
              <p:cNvPr id="27" name="Freeform: Shape 27"/>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28"/>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Shape 29"/>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30"/>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3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32"/>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33"/>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Rectangle 34"/>
              <p:cNvSpPr/>
              <p:nvPr/>
            </p:nvSpPr>
            <p:spPr bwMode="auto">
              <a:xfrm>
                <a:off x="3681413" y="4222750"/>
                <a:ext cx="542925" cy="66675"/>
              </a:xfrm>
              <a:prstGeom prst="rect">
                <a:avLst/>
              </a:prstGeom>
              <a:grpFill/>
              <a:ln w="9525">
                <a:noFill/>
                <a:miter lim="800000"/>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Shape 35"/>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38" name="文本框 17"/>
          <p:cNvSpPr txBox="1"/>
          <p:nvPr/>
        </p:nvSpPr>
        <p:spPr>
          <a:xfrm>
            <a:off x="1088390" y="381635"/>
            <a:ext cx="50761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创业者特质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3" name="直接连接符 2"/>
          <p:cNvCxnSpPr/>
          <p:nvPr/>
        </p:nvCxnSpPr>
        <p:spPr>
          <a:xfrm>
            <a:off x="5880100" y="4811395"/>
            <a:ext cx="229870" cy="1139825"/>
          </a:xfrm>
          <a:prstGeom prst="line">
            <a:avLst/>
          </a:prstGeom>
          <a:ln w="22225">
            <a:solidFill>
              <a:srgbClr val="44546A"/>
            </a:solidFill>
          </a:ln>
        </p:spPr>
        <p:style>
          <a:lnRef idx="1">
            <a:schemeClr val="accent1"/>
          </a:lnRef>
          <a:fillRef idx="0">
            <a:schemeClr val="accent1"/>
          </a:fillRef>
          <a:effectRef idx="0">
            <a:schemeClr val="accent1"/>
          </a:effectRef>
          <a:fontRef idx="minor">
            <a:schemeClr val="tx1"/>
          </a:fontRef>
        </p:style>
      </p:cxnSp>
      <p:sp>
        <p:nvSpPr>
          <p:cNvPr id="36" name="Rectangle: Rounded Corners 5"/>
          <p:cNvSpPr/>
          <p:nvPr/>
        </p:nvSpPr>
        <p:spPr>
          <a:xfrm>
            <a:off x="8617080" y="4494276"/>
            <a:ext cx="2156375" cy="53909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（五）自信</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fill="hold"/>
                                        <p:tgtEl>
                                          <p:spTgt spid="36"/>
                                        </p:tgtEl>
                                        <p:attrNameLst>
                                          <p:attrName>ppt_w</p:attrName>
                                        </p:attrNameLst>
                                      </p:cBhvr>
                                      <p:tavLst>
                                        <p:tav tm="0">
                                          <p:val>
                                            <p:fltVal val="0"/>
                                          </p:val>
                                        </p:tav>
                                        <p:tav tm="100000">
                                          <p:val>
                                            <p:strVal val="#ppt_w"/>
                                          </p:val>
                                        </p:tav>
                                      </p:tavLst>
                                    </p:anim>
                                    <p:anim calcmode="lin" valueType="num">
                                      <p:cBhvr>
                                        <p:cTn id="80" dur="500" fill="hold"/>
                                        <p:tgtEl>
                                          <p:spTgt spid="36"/>
                                        </p:tgtEl>
                                        <p:attrNameLst>
                                          <p:attrName>ppt_h</p:attrName>
                                        </p:attrNameLst>
                                      </p:cBhvr>
                                      <p:tavLst>
                                        <p:tav tm="0">
                                          <p:val>
                                            <p:fltVal val="0"/>
                                          </p:val>
                                        </p:tav>
                                        <p:tav tm="100000">
                                          <p:val>
                                            <p:strVal val="#ppt_h"/>
                                          </p:val>
                                        </p:tav>
                                      </p:tavLst>
                                    </p:anim>
                                    <p:animEffect transition="in" filter="fade">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p:bldP spid="3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nvSpPr>
        <p:spPr>
          <a:xfrm>
            <a:off x="670560" y="1284605"/>
            <a:ext cx="10850880" cy="4764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rIns="144145" rtlCol="0" anchor="ct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从管理学的视角上来说，创业者与企业家的内涵是一致的。 创业精神通常被人们称为企业家精神，它是创业者在市场竞争中不断开拓进取、创造新价值的精神概述。</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现代管理学之父德鲁克提出创业精神其实更多地表现为一种创新性的活动或者行为，创业者通过这种行为对原有的资源进行重新组合，从而使其产生新的财富。在德鲁克的研究中，他认为创业精神应该是社会所必需的一种创新精神，并且认为正是因为拥有了这种创新精神才会推动社会的发展。他又在他的著作中论述到：企业家们觉得在经济生活中，变革是最基本的一种状态，虽然企业家一般无法制造变革，但是他们一直关注并且追寻变革的脚步，在变革的过程中寻求机会，并且利用机会，这就是企业家及他们所拥有的创业精神。</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创业精神是一个创新的过程，在这个过程中，新产品或新服务的机会被确认、被创造，最后被开发来产生新的财富创造的能力。也就是说，创业精神的本质乃在于创新，在于为消费者创造出新的满足、新的价值。</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创业精神</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rcRect l="6494" t="40253" r="1190" b="1128"/>
          <a:stretch>
            <a:fillRect/>
          </a:stretch>
        </p:blipFill>
        <p:spPr>
          <a:xfrm>
            <a:off x="7595235" y="1810385"/>
            <a:ext cx="3980815" cy="2040890"/>
          </a:xfrm>
          <a:prstGeom prst="rect">
            <a:avLst/>
          </a:prstGeom>
        </p:spPr>
      </p:pic>
      <p:pic>
        <p:nvPicPr>
          <p:cNvPr id="2" name="图片 1" descr="图片1"/>
          <p:cNvPicPr>
            <a:picLocks noChangeAspect="1"/>
          </p:cNvPicPr>
          <p:nvPr/>
        </p:nvPicPr>
        <p:blipFill>
          <a:blip r:embed="rId1"/>
          <a:srcRect r="7684" b="41381"/>
          <a:stretch>
            <a:fillRect/>
          </a:stretch>
        </p:blipFill>
        <p:spPr>
          <a:xfrm>
            <a:off x="491490" y="1811020"/>
            <a:ext cx="3980815" cy="2040890"/>
          </a:xfrm>
          <a:prstGeom prst="rect">
            <a:avLst/>
          </a:prstGeom>
        </p:spPr>
      </p:pic>
      <p:sp>
        <p:nvSpPr>
          <p:cNvPr id="15" name="矩形 14"/>
          <p:cNvSpPr/>
          <p:nvPr/>
        </p:nvSpPr>
        <p:spPr>
          <a:xfrm>
            <a:off x="4140125" y="1810966"/>
            <a:ext cx="3786984" cy="204034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创新起源于拉丁语，</a:t>
            </a:r>
            <a:endPar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lang="zh-CN" altLang="en-US" sz="200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原意有三层含义</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矩形 15"/>
          <p:cNvSpPr/>
          <p:nvPr/>
        </p:nvSpPr>
        <p:spPr>
          <a:xfrm>
            <a:off x="4572000" y="3655695"/>
            <a:ext cx="2923540" cy="50419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第二，创造新的东西；</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1126540" y="3655596"/>
            <a:ext cx="2378364" cy="504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第一，更新；</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8562330" y="3655596"/>
            <a:ext cx="2378364" cy="504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第三，改变。</a:t>
            </a:r>
            <a:endParaRPr kumimoji="0" lang="zh-CN" altLang="en-US" sz="20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矩形 18"/>
          <p:cNvSpPr/>
          <p:nvPr/>
        </p:nvSpPr>
        <p:spPr>
          <a:xfrm>
            <a:off x="491490" y="4642485"/>
            <a:ext cx="11083925" cy="1014730"/>
          </a:xfrm>
          <a:prstGeom prst="rect">
            <a:avLst/>
          </a:prstGeom>
        </p:spPr>
        <p:txBody>
          <a:bodyPr wrap="square">
            <a:spAutoFit/>
          </a:bodyPr>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创新是人类特有的认识能力和实践能力，是人类主观能动性的高级表现形式，是推动民族进步和社会发展的不竭动力。</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创新原理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5"/>
          <p:cNvGrpSpPr/>
          <p:nvPr/>
        </p:nvGrpSpPr>
        <p:grpSpPr>
          <a:xfrm>
            <a:off x="0" y="3175"/>
            <a:ext cx="12192000" cy="6854825"/>
            <a:chOff x="0" y="3175"/>
            <a:chExt cx="12192000" cy="6854825"/>
          </a:xfrm>
        </p:grpSpPr>
        <p:sp>
          <p:nvSpPr>
            <p:cNvPr id="39"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文本框 17"/>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Группа 104"/>
          <p:cNvGrpSpPr/>
          <p:nvPr/>
        </p:nvGrpSpPr>
        <p:grpSpPr>
          <a:xfrm>
            <a:off x="1317317" y="4412075"/>
            <a:ext cx="416850" cy="412951"/>
            <a:chOff x="5929313" y="3292475"/>
            <a:chExt cx="2206626" cy="2185988"/>
          </a:xfrm>
          <a:solidFill>
            <a:schemeClr val="accent1"/>
          </a:solidFill>
        </p:grpSpPr>
        <p:sp>
          <p:nvSpPr>
            <p:cNvPr id="3"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Группа 190"/>
          <p:cNvGrpSpPr/>
          <p:nvPr/>
        </p:nvGrpSpPr>
        <p:grpSpPr>
          <a:xfrm>
            <a:off x="1332192" y="2720093"/>
            <a:ext cx="415036" cy="411014"/>
            <a:chOff x="5929313" y="3287713"/>
            <a:chExt cx="1965324" cy="1946275"/>
          </a:xfrm>
          <a:solidFill>
            <a:schemeClr val="accent1"/>
          </a:solidFill>
        </p:grpSpPr>
        <p:sp>
          <p:nvSpPr>
            <p:cNvPr id="10"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3" name="Freeform 166"/>
          <p:cNvSpPr>
            <a:spLocks noEditPoints="1"/>
          </p:cNvSpPr>
          <p:nvPr/>
        </p:nvSpPr>
        <p:spPr bwMode="auto">
          <a:xfrm>
            <a:off x="4829905" y="2690479"/>
            <a:ext cx="417192" cy="412992"/>
          </a:xfrm>
          <a:custGeom>
            <a:avLst/>
            <a:gdLst>
              <a:gd name="T0" fmla="*/ 2242 w 4469"/>
              <a:gd name="T1" fmla="*/ 3606 h 4426"/>
              <a:gd name="T2" fmla="*/ 2300 w 4469"/>
              <a:gd name="T3" fmla="*/ 3614 h 4426"/>
              <a:gd name="T4" fmla="*/ 3522 w 4469"/>
              <a:gd name="T5" fmla="*/ 4095 h 4426"/>
              <a:gd name="T6" fmla="*/ 3675 w 4469"/>
              <a:gd name="T7" fmla="*/ 737 h 4426"/>
              <a:gd name="T8" fmla="*/ 1283 w 4469"/>
              <a:gd name="T9" fmla="*/ 3210 h 4426"/>
              <a:gd name="T10" fmla="*/ 1320 w 4469"/>
              <a:gd name="T11" fmla="*/ 3231 h 4426"/>
              <a:gd name="T12" fmla="*/ 4068 w 4469"/>
              <a:gd name="T13" fmla="*/ 522 h 4426"/>
              <a:gd name="T14" fmla="*/ 1422 w 4469"/>
              <a:gd name="T15" fmla="*/ 3327 h 4426"/>
              <a:gd name="T16" fmla="*/ 1812 w 4469"/>
              <a:gd name="T17" fmla="*/ 4003 h 4426"/>
              <a:gd name="T18" fmla="*/ 4329 w 4469"/>
              <a:gd name="T19" fmla="*/ 0 h 4426"/>
              <a:gd name="T20" fmla="*/ 4356 w 4469"/>
              <a:gd name="T21" fmla="*/ 3 h 4426"/>
              <a:gd name="T22" fmla="*/ 4405 w 4469"/>
              <a:gd name="T23" fmla="*/ 23 h 4426"/>
              <a:gd name="T24" fmla="*/ 4449 w 4469"/>
              <a:gd name="T25" fmla="*/ 68 h 4426"/>
              <a:gd name="T26" fmla="*/ 4469 w 4469"/>
              <a:gd name="T27" fmla="*/ 129 h 4426"/>
              <a:gd name="T28" fmla="*/ 3769 w 4469"/>
              <a:gd name="T29" fmla="*/ 4310 h 4426"/>
              <a:gd name="T30" fmla="*/ 3745 w 4469"/>
              <a:gd name="T31" fmla="*/ 4367 h 4426"/>
              <a:gd name="T32" fmla="*/ 3699 w 4469"/>
              <a:gd name="T33" fmla="*/ 4408 h 4426"/>
              <a:gd name="T34" fmla="*/ 3655 w 4469"/>
              <a:gd name="T35" fmla="*/ 4424 h 4426"/>
              <a:gd name="T36" fmla="*/ 3605 w 4469"/>
              <a:gd name="T37" fmla="*/ 4424 h 4426"/>
              <a:gd name="T38" fmla="*/ 2224 w 4469"/>
              <a:gd name="T39" fmla="*/ 3880 h 4426"/>
              <a:gd name="T40" fmla="*/ 1917 w 4469"/>
              <a:gd name="T41" fmla="*/ 4381 h 4426"/>
              <a:gd name="T42" fmla="*/ 1870 w 4469"/>
              <a:gd name="T43" fmla="*/ 4415 h 4426"/>
              <a:gd name="T44" fmla="*/ 1814 w 4469"/>
              <a:gd name="T45" fmla="*/ 4426 h 4426"/>
              <a:gd name="T46" fmla="*/ 1784 w 4469"/>
              <a:gd name="T47" fmla="*/ 4422 h 4426"/>
              <a:gd name="T48" fmla="*/ 1732 w 4469"/>
              <a:gd name="T49" fmla="*/ 4400 h 4426"/>
              <a:gd name="T50" fmla="*/ 1694 w 4469"/>
              <a:gd name="T51" fmla="*/ 4357 h 4426"/>
              <a:gd name="T52" fmla="*/ 87 w 4469"/>
              <a:gd name="T53" fmla="*/ 3033 h 4426"/>
              <a:gd name="T54" fmla="*/ 37 w 4469"/>
              <a:gd name="T55" fmla="*/ 2999 h 4426"/>
              <a:gd name="T56" fmla="*/ 6 w 4469"/>
              <a:gd name="T57" fmla="*/ 2948 h 4426"/>
              <a:gd name="T58" fmla="*/ 0 w 4469"/>
              <a:gd name="T59" fmla="*/ 2889 h 4426"/>
              <a:gd name="T60" fmla="*/ 19 w 4469"/>
              <a:gd name="T61" fmla="*/ 2832 h 4426"/>
              <a:gd name="T62" fmla="*/ 61 w 4469"/>
              <a:gd name="T63" fmla="*/ 2790 h 4426"/>
              <a:gd name="T64" fmla="*/ 4276 w 4469"/>
              <a:gd name="T65" fmla="*/ 10 h 4426"/>
              <a:gd name="T66" fmla="*/ 4329 w 4469"/>
              <a:gd name="T67" fmla="*/ 0 h 4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9" h="4426">
                <a:moveTo>
                  <a:pt x="4079" y="787"/>
                </a:moveTo>
                <a:lnTo>
                  <a:pt x="2242" y="3606"/>
                </a:lnTo>
                <a:lnTo>
                  <a:pt x="2270" y="3609"/>
                </a:lnTo>
                <a:lnTo>
                  <a:pt x="2300" y="3614"/>
                </a:lnTo>
                <a:lnTo>
                  <a:pt x="2329" y="3623"/>
                </a:lnTo>
                <a:lnTo>
                  <a:pt x="3522" y="4095"/>
                </a:lnTo>
                <a:lnTo>
                  <a:pt x="4079" y="787"/>
                </a:lnTo>
                <a:close/>
                <a:moveTo>
                  <a:pt x="3675" y="737"/>
                </a:moveTo>
                <a:lnTo>
                  <a:pt x="437" y="2873"/>
                </a:lnTo>
                <a:lnTo>
                  <a:pt x="1283" y="3210"/>
                </a:lnTo>
                <a:lnTo>
                  <a:pt x="1302" y="3220"/>
                </a:lnTo>
                <a:lnTo>
                  <a:pt x="1320" y="3231"/>
                </a:lnTo>
                <a:lnTo>
                  <a:pt x="3675" y="737"/>
                </a:lnTo>
                <a:close/>
                <a:moveTo>
                  <a:pt x="4068" y="522"/>
                </a:moveTo>
                <a:lnTo>
                  <a:pt x="1422" y="3327"/>
                </a:lnTo>
                <a:lnTo>
                  <a:pt x="1422" y="3327"/>
                </a:lnTo>
                <a:lnTo>
                  <a:pt x="1422" y="3329"/>
                </a:lnTo>
                <a:lnTo>
                  <a:pt x="1812" y="4003"/>
                </a:lnTo>
                <a:lnTo>
                  <a:pt x="4068" y="522"/>
                </a:lnTo>
                <a:close/>
                <a:moveTo>
                  <a:pt x="4329" y="0"/>
                </a:moveTo>
                <a:lnTo>
                  <a:pt x="4329" y="0"/>
                </a:lnTo>
                <a:lnTo>
                  <a:pt x="4356" y="3"/>
                </a:lnTo>
                <a:lnTo>
                  <a:pt x="4380" y="10"/>
                </a:lnTo>
                <a:lnTo>
                  <a:pt x="4405" y="23"/>
                </a:lnTo>
                <a:lnTo>
                  <a:pt x="4430" y="43"/>
                </a:lnTo>
                <a:lnTo>
                  <a:pt x="4449" y="68"/>
                </a:lnTo>
                <a:lnTo>
                  <a:pt x="4463" y="98"/>
                </a:lnTo>
                <a:lnTo>
                  <a:pt x="4469" y="129"/>
                </a:lnTo>
                <a:lnTo>
                  <a:pt x="4468" y="160"/>
                </a:lnTo>
                <a:lnTo>
                  <a:pt x="3769" y="4310"/>
                </a:lnTo>
                <a:lnTo>
                  <a:pt x="3760" y="4340"/>
                </a:lnTo>
                <a:lnTo>
                  <a:pt x="3745" y="4367"/>
                </a:lnTo>
                <a:lnTo>
                  <a:pt x="3725" y="4390"/>
                </a:lnTo>
                <a:lnTo>
                  <a:pt x="3699" y="4408"/>
                </a:lnTo>
                <a:lnTo>
                  <a:pt x="3677" y="4418"/>
                </a:lnTo>
                <a:lnTo>
                  <a:pt x="3655" y="4424"/>
                </a:lnTo>
                <a:lnTo>
                  <a:pt x="3630" y="4426"/>
                </a:lnTo>
                <a:lnTo>
                  <a:pt x="3605" y="4424"/>
                </a:lnTo>
                <a:lnTo>
                  <a:pt x="3579" y="4417"/>
                </a:lnTo>
                <a:lnTo>
                  <a:pt x="2224" y="3880"/>
                </a:lnTo>
                <a:lnTo>
                  <a:pt x="1934" y="4359"/>
                </a:lnTo>
                <a:lnTo>
                  <a:pt x="1917" y="4381"/>
                </a:lnTo>
                <a:lnTo>
                  <a:pt x="1896" y="4401"/>
                </a:lnTo>
                <a:lnTo>
                  <a:pt x="1870" y="4415"/>
                </a:lnTo>
                <a:lnTo>
                  <a:pt x="1843" y="4424"/>
                </a:lnTo>
                <a:lnTo>
                  <a:pt x="1814" y="4426"/>
                </a:lnTo>
                <a:lnTo>
                  <a:pt x="1813" y="4426"/>
                </a:lnTo>
                <a:lnTo>
                  <a:pt x="1784" y="4422"/>
                </a:lnTo>
                <a:lnTo>
                  <a:pt x="1757" y="4414"/>
                </a:lnTo>
                <a:lnTo>
                  <a:pt x="1732" y="4400"/>
                </a:lnTo>
                <a:lnTo>
                  <a:pt x="1712" y="4380"/>
                </a:lnTo>
                <a:lnTo>
                  <a:pt x="1694" y="4357"/>
                </a:lnTo>
                <a:lnTo>
                  <a:pt x="1180" y="3466"/>
                </a:lnTo>
                <a:lnTo>
                  <a:pt x="87" y="3033"/>
                </a:lnTo>
                <a:lnTo>
                  <a:pt x="60" y="3019"/>
                </a:lnTo>
                <a:lnTo>
                  <a:pt x="37" y="2999"/>
                </a:lnTo>
                <a:lnTo>
                  <a:pt x="19" y="2975"/>
                </a:lnTo>
                <a:lnTo>
                  <a:pt x="6" y="2948"/>
                </a:lnTo>
                <a:lnTo>
                  <a:pt x="0" y="2919"/>
                </a:lnTo>
                <a:lnTo>
                  <a:pt x="0" y="2889"/>
                </a:lnTo>
                <a:lnTo>
                  <a:pt x="6" y="2859"/>
                </a:lnTo>
                <a:lnTo>
                  <a:pt x="19" y="2832"/>
                </a:lnTo>
                <a:lnTo>
                  <a:pt x="37" y="2808"/>
                </a:lnTo>
                <a:lnTo>
                  <a:pt x="61" y="2790"/>
                </a:lnTo>
                <a:lnTo>
                  <a:pt x="4252" y="23"/>
                </a:lnTo>
                <a:lnTo>
                  <a:pt x="4276" y="10"/>
                </a:lnTo>
                <a:lnTo>
                  <a:pt x="4302" y="3"/>
                </a:lnTo>
                <a:lnTo>
                  <a:pt x="4329"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78"/>
          <p:cNvSpPr>
            <a:spLocks noEditPoints="1"/>
          </p:cNvSpPr>
          <p:nvPr/>
        </p:nvSpPr>
        <p:spPr bwMode="auto">
          <a:xfrm>
            <a:off x="4830892" y="4426658"/>
            <a:ext cx="415296" cy="411429"/>
          </a:xfrm>
          <a:custGeom>
            <a:avLst/>
            <a:gdLst>
              <a:gd name="T0" fmla="*/ 266 w 4189"/>
              <a:gd name="T1" fmla="*/ 3665 h 4150"/>
              <a:gd name="T2" fmla="*/ 296 w 4189"/>
              <a:gd name="T3" fmla="*/ 3804 h 4150"/>
              <a:gd name="T4" fmla="*/ 456 w 4189"/>
              <a:gd name="T5" fmla="*/ 3890 h 4150"/>
              <a:gd name="T6" fmla="*/ 545 w 4189"/>
              <a:gd name="T7" fmla="*/ 3874 h 4150"/>
              <a:gd name="T8" fmla="*/ 992 w 4189"/>
              <a:gd name="T9" fmla="*/ 3519 h 4150"/>
              <a:gd name="T10" fmla="*/ 800 w 4189"/>
              <a:gd name="T11" fmla="*/ 3264 h 4150"/>
              <a:gd name="T12" fmla="*/ 526 w 4189"/>
              <a:gd name="T13" fmla="*/ 3137 h 4150"/>
              <a:gd name="T14" fmla="*/ 866 w 4189"/>
              <a:gd name="T15" fmla="*/ 2341 h 4150"/>
              <a:gd name="T16" fmla="*/ 610 w 4189"/>
              <a:gd name="T17" fmla="*/ 2467 h 4150"/>
              <a:gd name="T18" fmla="*/ 582 w 4189"/>
              <a:gd name="T19" fmla="*/ 3013 h 4150"/>
              <a:gd name="T20" fmla="*/ 890 w 4189"/>
              <a:gd name="T21" fmla="*/ 3169 h 4150"/>
              <a:gd name="T22" fmla="*/ 1106 w 4189"/>
              <a:gd name="T23" fmla="*/ 3453 h 4150"/>
              <a:gd name="T24" fmla="*/ 1645 w 4189"/>
              <a:gd name="T25" fmla="*/ 3588 h 4150"/>
              <a:gd name="T26" fmla="*/ 1793 w 4189"/>
              <a:gd name="T27" fmla="*/ 3406 h 4150"/>
              <a:gd name="T28" fmla="*/ 1833 w 4189"/>
              <a:gd name="T29" fmla="*/ 3090 h 4150"/>
              <a:gd name="T30" fmla="*/ 1719 w 4189"/>
              <a:gd name="T31" fmla="*/ 2764 h 4150"/>
              <a:gd name="T32" fmla="*/ 1461 w 4189"/>
              <a:gd name="T33" fmla="*/ 2487 h 4150"/>
              <a:gd name="T34" fmla="*/ 1132 w 4189"/>
              <a:gd name="T35" fmla="*/ 2344 h 4150"/>
              <a:gd name="T36" fmla="*/ 2036 w 4189"/>
              <a:gd name="T37" fmla="*/ 2828 h 4150"/>
              <a:gd name="T38" fmla="*/ 2098 w 4189"/>
              <a:gd name="T39" fmla="*/ 3182 h 4150"/>
              <a:gd name="T40" fmla="*/ 3153 w 4189"/>
              <a:gd name="T41" fmla="*/ 2121 h 4150"/>
              <a:gd name="T42" fmla="*/ 3271 w 4189"/>
              <a:gd name="T43" fmla="*/ 1840 h 4150"/>
              <a:gd name="T44" fmla="*/ 3240 w 4189"/>
              <a:gd name="T45" fmla="*/ 1519 h 4150"/>
              <a:gd name="T46" fmla="*/ 1663 w 4189"/>
              <a:gd name="T47" fmla="*/ 2314 h 4150"/>
              <a:gd name="T48" fmla="*/ 1898 w 4189"/>
              <a:gd name="T49" fmla="*/ 2568 h 4150"/>
              <a:gd name="T50" fmla="*/ 3069 w 4189"/>
              <a:gd name="T51" fmla="*/ 1214 h 4150"/>
              <a:gd name="T52" fmla="*/ 2802 w 4189"/>
              <a:gd name="T53" fmla="*/ 1001 h 4150"/>
              <a:gd name="T54" fmla="*/ 2220 w 4189"/>
              <a:gd name="T55" fmla="*/ 935 h 4150"/>
              <a:gd name="T56" fmla="*/ 997 w 4189"/>
              <a:gd name="T57" fmla="*/ 2070 h 4150"/>
              <a:gd name="T58" fmla="*/ 2607 w 4189"/>
              <a:gd name="T59" fmla="*/ 926 h 4150"/>
              <a:gd name="T60" fmla="*/ 3008 w 4189"/>
              <a:gd name="T61" fmla="*/ 263 h 4150"/>
              <a:gd name="T62" fmla="*/ 2733 w 4189"/>
              <a:gd name="T63" fmla="*/ 354 h 4150"/>
              <a:gd name="T64" fmla="*/ 2595 w 4189"/>
              <a:gd name="T65" fmla="*/ 658 h 4150"/>
              <a:gd name="T66" fmla="*/ 2995 w 4189"/>
              <a:gd name="T67" fmla="*/ 810 h 4150"/>
              <a:gd name="T68" fmla="*/ 3320 w 4189"/>
              <a:gd name="T69" fmla="*/ 1110 h 4150"/>
              <a:gd name="T70" fmla="*/ 3506 w 4189"/>
              <a:gd name="T71" fmla="*/ 1493 h 4150"/>
              <a:gd name="T72" fmla="*/ 3536 w 4189"/>
              <a:gd name="T73" fmla="*/ 1747 h 4150"/>
              <a:gd name="T74" fmla="*/ 3891 w 4189"/>
              <a:gd name="T75" fmla="*/ 1316 h 4150"/>
              <a:gd name="T76" fmla="*/ 3918 w 4189"/>
              <a:gd name="T77" fmla="*/ 985 h 4150"/>
              <a:gd name="T78" fmla="*/ 3769 w 4189"/>
              <a:gd name="T79" fmla="*/ 641 h 4150"/>
              <a:gd name="T80" fmla="*/ 3482 w 4189"/>
              <a:gd name="T81" fmla="*/ 378 h 4150"/>
              <a:gd name="T82" fmla="*/ 3140 w 4189"/>
              <a:gd name="T83" fmla="*/ 263 h 4150"/>
              <a:gd name="T84" fmla="*/ 3320 w 4189"/>
              <a:gd name="T85" fmla="*/ 32 h 4150"/>
              <a:gd name="T86" fmla="*/ 3711 w 4189"/>
              <a:gd name="T87" fmla="*/ 218 h 4150"/>
              <a:gd name="T88" fmla="*/ 4010 w 4189"/>
              <a:gd name="T89" fmla="*/ 531 h 4150"/>
              <a:gd name="T90" fmla="*/ 4165 w 4189"/>
              <a:gd name="T91" fmla="*/ 893 h 4150"/>
              <a:gd name="T92" fmla="*/ 4176 w 4189"/>
              <a:gd name="T93" fmla="*/ 1260 h 4150"/>
              <a:gd name="T94" fmla="*/ 4038 w 4189"/>
              <a:gd name="T95" fmla="*/ 1594 h 4150"/>
              <a:gd name="T96" fmla="*/ 1862 w 4189"/>
              <a:gd name="T97" fmla="*/ 3771 h 4150"/>
              <a:gd name="T98" fmla="*/ 606 w 4189"/>
              <a:gd name="T99" fmla="*/ 4126 h 4150"/>
              <a:gd name="T100" fmla="*/ 519 w 4189"/>
              <a:gd name="T101" fmla="*/ 4144 h 4150"/>
              <a:gd name="T102" fmla="*/ 337 w 4189"/>
              <a:gd name="T103" fmla="*/ 4134 h 4150"/>
              <a:gd name="T104" fmla="*/ 95 w 4189"/>
              <a:gd name="T105" fmla="*/ 3974 h 4150"/>
              <a:gd name="T106" fmla="*/ 0 w 4189"/>
              <a:gd name="T107" fmla="*/ 3697 h 4150"/>
              <a:gd name="T108" fmla="*/ 13 w 4189"/>
              <a:gd name="T109" fmla="*/ 3594 h 4150"/>
              <a:gd name="T110" fmla="*/ 345 w 4189"/>
              <a:gd name="T111" fmla="*/ 2410 h 4150"/>
              <a:gd name="T112" fmla="*/ 1813 w 4189"/>
              <a:gd name="T113" fmla="*/ 887 h 4150"/>
              <a:gd name="T114" fmla="*/ 1819 w 4189"/>
              <a:gd name="T115" fmla="*/ 881 h 4150"/>
              <a:gd name="T116" fmla="*/ 2635 w 4189"/>
              <a:gd name="T117" fmla="*/ 110 h 4150"/>
              <a:gd name="T118" fmla="*/ 2992 w 4189"/>
              <a:gd name="T119" fmla="*/ 3 h 4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9" h="4150">
                <a:moveTo>
                  <a:pt x="412" y="3129"/>
                </a:moveTo>
                <a:lnTo>
                  <a:pt x="274" y="3624"/>
                </a:lnTo>
                <a:lnTo>
                  <a:pt x="273" y="3634"/>
                </a:lnTo>
                <a:lnTo>
                  <a:pt x="269" y="3649"/>
                </a:lnTo>
                <a:lnTo>
                  <a:pt x="266" y="3665"/>
                </a:lnTo>
                <a:lnTo>
                  <a:pt x="263" y="3682"/>
                </a:lnTo>
                <a:lnTo>
                  <a:pt x="262" y="3697"/>
                </a:lnTo>
                <a:lnTo>
                  <a:pt x="266" y="3735"/>
                </a:lnTo>
                <a:lnTo>
                  <a:pt x="277" y="3771"/>
                </a:lnTo>
                <a:lnTo>
                  <a:pt x="296" y="3804"/>
                </a:lnTo>
                <a:lnTo>
                  <a:pt x="318" y="3833"/>
                </a:lnTo>
                <a:lnTo>
                  <a:pt x="348" y="3857"/>
                </a:lnTo>
                <a:lnTo>
                  <a:pt x="381" y="3874"/>
                </a:lnTo>
                <a:lnTo>
                  <a:pt x="417" y="3886"/>
                </a:lnTo>
                <a:lnTo>
                  <a:pt x="456" y="3890"/>
                </a:lnTo>
                <a:lnTo>
                  <a:pt x="476" y="3889"/>
                </a:lnTo>
                <a:lnTo>
                  <a:pt x="496" y="3885"/>
                </a:lnTo>
                <a:lnTo>
                  <a:pt x="517" y="3881"/>
                </a:lnTo>
                <a:lnTo>
                  <a:pt x="534" y="3877"/>
                </a:lnTo>
                <a:lnTo>
                  <a:pt x="545" y="3874"/>
                </a:lnTo>
                <a:lnTo>
                  <a:pt x="1033" y="3747"/>
                </a:lnTo>
                <a:lnTo>
                  <a:pt x="1032" y="3691"/>
                </a:lnTo>
                <a:lnTo>
                  <a:pt x="1025" y="3633"/>
                </a:lnTo>
                <a:lnTo>
                  <a:pt x="1012" y="3576"/>
                </a:lnTo>
                <a:lnTo>
                  <a:pt x="992" y="3519"/>
                </a:lnTo>
                <a:lnTo>
                  <a:pt x="966" y="3463"/>
                </a:lnTo>
                <a:lnTo>
                  <a:pt x="934" y="3409"/>
                </a:lnTo>
                <a:lnTo>
                  <a:pt x="895" y="3357"/>
                </a:lnTo>
                <a:lnTo>
                  <a:pt x="850" y="3308"/>
                </a:lnTo>
                <a:lnTo>
                  <a:pt x="800" y="3264"/>
                </a:lnTo>
                <a:lnTo>
                  <a:pt x="750" y="3226"/>
                </a:lnTo>
                <a:lnTo>
                  <a:pt x="696" y="3195"/>
                </a:lnTo>
                <a:lnTo>
                  <a:pt x="640" y="3170"/>
                </a:lnTo>
                <a:lnTo>
                  <a:pt x="583" y="3150"/>
                </a:lnTo>
                <a:lnTo>
                  <a:pt x="526" y="3137"/>
                </a:lnTo>
                <a:lnTo>
                  <a:pt x="470" y="3130"/>
                </a:lnTo>
                <a:lnTo>
                  <a:pt x="412" y="3129"/>
                </a:lnTo>
                <a:close/>
                <a:moveTo>
                  <a:pt x="997" y="2330"/>
                </a:moveTo>
                <a:lnTo>
                  <a:pt x="932" y="2333"/>
                </a:lnTo>
                <a:lnTo>
                  <a:pt x="866" y="2341"/>
                </a:lnTo>
                <a:lnTo>
                  <a:pt x="804" y="2356"/>
                </a:lnTo>
                <a:lnTo>
                  <a:pt x="743" y="2377"/>
                </a:lnTo>
                <a:lnTo>
                  <a:pt x="685" y="2405"/>
                </a:lnTo>
                <a:lnTo>
                  <a:pt x="632" y="2439"/>
                </a:lnTo>
                <a:lnTo>
                  <a:pt x="610" y="2467"/>
                </a:lnTo>
                <a:lnTo>
                  <a:pt x="593" y="2498"/>
                </a:lnTo>
                <a:lnTo>
                  <a:pt x="581" y="2528"/>
                </a:lnTo>
                <a:lnTo>
                  <a:pt x="450" y="2996"/>
                </a:lnTo>
                <a:lnTo>
                  <a:pt x="517" y="3002"/>
                </a:lnTo>
                <a:lnTo>
                  <a:pt x="582" y="3013"/>
                </a:lnTo>
                <a:lnTo>
                  <a:pt x="648" y="3033"/>
                </a:lnTo>
                <a:lnTo>
                  <a:pt x="712" y="3057"/>
                </a:lnTo>
                <a:lnTo>
                  <a:pt x="774" y="3089"/>
                </a:lnTo>
                <a:lnTo>
                  <a:pt x="834" y="3125"/>
                </a:lnTo>
                <a:lnTo>
                  <a:pt x="890" y="3169"/>
                </a:lnTo>
                <a:lnTo>
                  <a:pt x="942" y="3216"/>
                </a:lnTo>
                <a:lnTo>
                  <a:pt x="993" y="3271"/>
                </a:lnTo>
                <a:lnTo>
                  <a:pt x="1037" y="3329"/>
                </a:lnTo>
                <a:lnTo>
                  <a:pt x="1075" y="3390"/>
                </a:lnTo>
                <a:lnTo>
                  <a:pt x="1106" y="3453"/>
                </a:lnTo>
                <a:lnTo>
                  <a:pt x="1128" y="3518"/>
                </a:lnTo>
                <a:lnTo>
                  <a:pt x="1146" y="3583"/>
                </a:lnTo>
                <a:lnTo>
                  <a:pt x="1157" y="3649"/>
                </a:lnTo>
                <a:lnTo>
                  <a:pt x="1162" y="3714"/>
                </a:lnTo>
                <a:lnTo>
                  <a:pt x="1645" y="3588"/>
                </a:lnTo>
                <a:lnTo>
                  <a:pt x="1669" y="3579"/>
                </a:lnTo>
                <a:lnTo>
                  <a:pt x="1692" y="3568"/>
                </a:lnTo>
                <a:lnTo>
                  <a:pt x="1732" y="3518"/>
                </a:lnTo>
                <a:lnTo>
                  <a:pt x="1766" y="3463"/>
                </a:lnTo>
                <a:lnTo>
                  <a:pt x="1793" y="3406"/>
                </a:lnTo>
                <a:lnTo>
                  <a:pt x="1813" y="3348"/>
                </a:lnTo>
                <a:lnTo>
                  <a:pt x="1827" y="3285"/>
                </a:lnTo>
                <a:lnTo>
                  <a:pt x="1835" y="3222"/>
                </a:lnTo>
                <a:lnTo>
                  <a:pt x="1837" y="3157"/>
                </a:lnTo>
                <a:lnTo>
                  <a:pt x="1833" y="3090"/>
                </a:lnTo>
                <a:lnTo>
                  <a:pt x="1822" y="3024"/>
                </a:lnTo>
                <a:lnTo>
                  <a:pt x="1805" y="2958"/>
                </a:lnTo>
                <a:lnTo>
                  <a:pt x="1782" y="2891"/>
                </a:lnTo>
                <a:lnTo>
                  <a:pt x="1754" y="2828"/>
                </a:lnTo>
                <a:lnTo>
                  <a:pt x="1719" y="2764"/>
                </a:lnTo>
                <a:lnTo>
                  <a:pt x="1677" y="2702"/>
                </a:lnTo>
                <a:lnTo>
                  <a:pt x="1631" y="2642"/>
                </a:lnTo>
                <a:lnTo>
                  <a:pt x="1578" y="2586"/>
                </a:lnTo>
                <a:lnTo>
                  <a:pt x="1521" y="2533"/>
                </a:lnTo>
                <a:lnTo>
                  <a:pt x="1461" y="2487"/>
                </a:lnTo>
                <a:lnTo>
                  <a:pt x="1398" y="2446"/>
                </a:lnTo>
                <a:lnTo>
                  <a:pt x="1332" y="2411"/>
                </a:lnTo>
                <a:lnTo>
                  <a:pt x="1266" y="2383"/>
                </a:lnTo>
                <a:lnTo>
                  <a:pt x="1199" y="2361"/>
                </a:lnTo>
                <a:lnTo>
                  <a:pt x="1132" y="2344"/>
                </a:lnTo>
                <a:lnTo>
                  <a:pt x="1064" y="2334"/>
                </a:lnTo>
                <a:lnTo>
                  <a:pt x="997" y="2330"/>
                </a:lnTo>
                <a:close/>
                <a:moveTo>
                  <a:pt x="3240" y="1519"/>
                </a:moveTo>
                <a:lnTo>
                  <a:pt x="2001" y="2746"/>
                </a:lnTo>
                <a:lnTo>
                  <a:pt x="2036" y="2828"/>
                </a:lnTo>
                <a:lnTo>
                  <a:pt x="2064" y="2913"/>
                </a:lnTo>
                <a:lnTo>
                  <a:pt x="2084" y="2999"/>
                </a:lnTo>
                <a:lnTo>
                  <a:pt x="2097" y="3085"/>
                </a:lnTo>
                <a:lnTo>
                  <a:pt x="2098" y="3134"/>
                </a:lnTo>
                <a:lnTo>
                  <a:pt x="2098" y="3182"/>
                </a:lnTo>
                <a:lnTo>
                  <a:pt x="3110" y="2173"/>
                </a:lnTo>
                <a:lnTo>
                  <a:pt x="3107" y="2171"/>
                </a:lnTo>
                <a:lnTo>
                  <a:pt x="3109" y="2170"/>
                </a:lnTo>
                <a:lnTo>
                  <a:pt x="3111" y="2169"/>
                </a:lnTo>
                <a:lnTo>
                  <a:pt x="3153" y="2121"/>
                </a:lnTo>
                <a:lnTo>
                  <a:pt x="3189" y="2070"/>
                </a:lnTo>
                <a:lnTo>
                  <a:pt x="3219" y="2017"/>
                </a:lnTo>
                <a:lnTo>
                  <a:pt x="3243" y="1960"/>
                </a:lnTo>
                <a:lnTo>
                  <a:pt x="3260" y="1901"/>
                </a:lnTo>
                <a:lnTo>
                  <a:pt x="3271" y="1840"/>
                </a:lnTo>
                <a:lnTo>
                  <a:pt x="3276" y="1777"/>
                </a:lnTo>
                <a:lnTo>
                  <a:pt x="3276" y="1714"/>
                </a:lnTo>
                <a:lnTo>
                  <a:pt x="3269" y="1649"/>
                </a:lnTo>
                <a:lnTo>
                  <a:pt x="3257" y="1584"/>
                </a:lnTo>
                <a:lnTo>
                  <a:pt x="3240" y="1519"/>
                </a:lnTo>
                <a:close/>
                <a:moveTo>
                  <a:pt x="2743" y="974"/>
                </a:moveTo>
                <a:lnTo>
                  <a:pt x="1495" y="2210"/>
                </a:lnTo>
                <a:lnTo>
                  <a:pt x="1553" y="2242"/>
                </a:lnTo>
                <a:lnTo>
                  <a:pt x="1608" y="2277"/>
                </a:lnTo>
                <a:lnTo>
                  <a:pt x="1663" y="2314"/>
                </a:lnTo>
                <a:lnTo>
                  <a:pt x="1714" y="2357"/>
                </a:lnTo>
                <a:lnTo>
                  <a:pt x="1763" y="2402"/>
                </a:lnTo>
                <a:lnTo>
                  <a:pt x="1813" y="2455"/>
                </a:lnTo>
                <a:lnTo>
                  <a:pt x="1857" y="2511"/>
                </a:lnTo>
                <a:lnTo>
                  <a:pt x="1898" y="2568"/>
                </a:lnTo>
                <a:lnTo>
                  <a:pt x="1937" y="2626"/>
                </a:lnTo>
                <a:lnTo>
                  <a:pt x="3186" y="1389"/>
                </a:lnTo>
                <a:lnTo>
                  <a:pt x="3152" y="1329"/>
                </a:lnTo>
                <a:lnTo>
                  <a:pt x="3113" y="1269"/>
                </a:lnTo>
                <a:lnTo>
                  <a:pt x="3069" y="1214"/>
                </a:lnTo>
                <a:lnTo>
                  <a:pt x="3019" y="1159"/>
                </a:lnTo>
                <a:lnTo>
                  <a:pt x="2967" y="1113"/>
                </a:lnTo>
                <a:lnTo>
                  <a:pt x="2915" y="1070"/>
                </a:lnTo>
                <a:lnTo>
                  <a:pt x="2858" y="1033"/>
                </a:lnTo>
                <a:lnTo>
                  <a:pt x="2802" y="1001"/>
                </a:lnTo>
                <a:lnTo>
                  <a:pt x="2743" y="974"/>
                </a:lnTo>
                <a:close/>
                <a:moveTo>
                  <a:pt x="2409" y="903"/>
                </a:moveTo>
                <a:lnTo>
                  <a:pt x="2344" y="907"/>
                </a:lnTo>
                <a:lnTo>
                  <a:pt x="2281" y="918"/>
                </a:lnTo>
                <a:lnTo>
                  <a:pt x="2220" y="935"/>
                </a:lnTo>
                <a:lnTo>
                  <a:pt x="2162" y="958"/>
                </a:lnTo>
                <a:lnTo>
                  <a:pt x="2106" y="987"/>
                </a:lnTo>
                <a:lnTo>
                  <a:pt x="2054" y="1023"/>
                </a:lnTo>
                <a:lnTo>
                  <a:pt x="2005" y="1064"/>
                </a:lnTo>
                <a:lnTo>
                  <a:pt x="997" y="2070"/>
                </a:lnTo>
                <a:lnTo>
                  <a:pt x="1092" y="2076"/>
                </a:lnTo>
                <a:lnTo>
                  <a:pt x="1187" y="2092"/>
                </a:lnTo>
                <a:lnTo>
                  <a:pt x="1281" y="2116"/>
                </a:lnTo>
                <a:lnTo>
                  <a:pt x="1373" y="2147"/>
                </a:lnTo>
                <a:lnTo>
                  <a:pt x="2607" y="926"/>
                </a:lnTo>
                <a:lnTo>
                  <a:pt x="2540" y="913"/>
                </a:lnTo>
                <a:lnTo>
                  <a:pt x="2474" y="905"/>
                </a:lnTo>
                <a:lnTo>
                  <a:pt x="2409" y="903"/>
                </a:lnTo>
                <a:close/>
                <a:moveTo>
                  <a:pt x="3070" y="260"/>
                </a:moveTo>
                <a:lnTo>
                  <a:pt x="3008" y="263"/>
                </a:lnTo>
                <a:lnTo>
                  <a:pt x="2948" y="271"/>
                </a:lnTo>
                <a:lnTo>
                  <a:pt x="2891" y="284"/>
                </a:lnTo>
                <a:lnTo>
                  <a:pt x="2836" y="302"/>
                </a:lnTo>
                <a:lnTo>
                  <a:pt x="2783" y="326"/>
                </a:lnTo>
                <a:lnTo>
                  <a:pt x="2733" y="354"/>
                </a:lnTo>
                <a:lnTo>
                  <a:pt x="2687" y="389"/>
                </a:lnTo>
                <a:lnTo>
                  <a:pt x="2644" y="426"/>
                </a:lnTo>
                <a:lnTo>
                  <a:pt x="2427" y="642"/>
                </a:lnTo>
                <a:lnTo>
                  <a:pt x="2512" y="646"/>
                </a:lnTo>
                <a:lnTo>
                  <a:pt x="2595" y="658"/>
                </a:lnTo>
                <a:lnTo>
                  <a:pt x="2678" y="675"/>
                </a:lnTo>
                <a:lnTo>
                  <a:pt x="2759" y="699"/>
                </a:lnTo>
                <a:lnTo>
                  <a:pt x="2840" y="731"/>
                </a:lnTo>
                <a:lnTo>
                  <a:pt x="2919" y="768"/>
                </a:lnTo>
                <a:lnTo>
                  <a:pt x="2995" y="810"/>
                </a:lnTo>
                <a:lnTo>
                  <a:pt x="3067" y="861"/>
                </a:lnTo>
                <a:lnTo>
                  <a:pt x="3137" y="915"/>
                </a:lnTo>
                <a:lnTo>
                  <a:pt x="3203" y="976"/>
                </a:lnTo>
                <a:lnTo>
                  <a:pt x="3264" y="1041"/>
                </a:lnTo>
                <a:lnTo>
                  <a:pt x="3320" y="1110"/>
                </a:lnTo>
                <a:lnTo>
                  <a:pt x="3370" y="1182"/>
                </a:lnTo>
                <a:lnTo>
                  <a:pt x="3414" y="1256"/>
                </a:lnTo>
                <a:lnTo>
                  <a:pt x="3452" y="1333"/>
                </a:lnTo>
                <a:lnTo>
                  <a:pt x="3482" y="1413"/>
                </a:lnTo>
                <a:lnTo>
                  <a:pt x="3506" y="1493"/>
                </a:lnTo>
                <a:lnTo>
                  <a:pt x="3525" y="1576"/>
                </a:lnTo>
                <a:lnTo>
                  <a:pt x="3536" y="1659"/>
                </a:lnTo>
                <a:lnTo>
                  <a:pt x="3537" y="1688"/>
                </a:lnTo>
                <a:lnTo>
                  <a:pt x="3536" y="1718"/>
                </a:lnTo>
                <a:lnTo>
                  <a:pt x="3536" y="1747"/>
                </a:lnTo>
                <a:lnTo>
                  <a:pt x="3756" y="1527"/>
                </a:lnTo>
                <a:lnTo>
                  <a:pt x="3798" y="1479"/>
                </a:lnTo>
                <a:lnTo>
                  <a:pt x="3836" y="1428"/>
                </a:lnTo>
                <a:lnTo>
                  <a:pt x="3867" y="1373"/>
                </a:lnTo>
                <a:lnTo>
                  <a:pt x="3891" y="1316"/>
                </a:lnTo>
                <a:lnTo>
                  <a:pt x="3910" y="1255"/>
                </a:lnTo>
                <a:lnTo>
                  <a:pt x="3922" y="1191"/>
                </a:lnTo>
                <a:lnTo>
                  <a:pt x="3927" y="1126"/>
                </a:lnTo>
                <a:lnTo>
                  <a:pt x="3926" y="1058"/>
                </a:lnTo>
                <a:lnTo>
                  <a:pt x="3918" y="985"/>
                </a:lnTo>
                <a:lnTo>
                  <a:pt x="3902" y="914"/>
                </a:lnTo>
                <a:lnTo>
                  <a:pt x="3879" y="842"/>
                </a:lnTo>
                <a:lnTo>
                  <a:pt x="3848" y="773"/>
                </a:lnTo>
                <a:lnTo>
                  <a:pt x="3812" y="706"/>
                </a:lnTo>
                <a:lnTo>
                  <a:pt x="3769" y="641"/>
                </a:lnTo>
                <a:lnTo>
                  <a:pt x="3719" y="577"/>
                </a:lnTo>
                <a:lnTo>
                  <a:pt x="3663" y="517"/>
                </a:lnTo>
                <a:lnTo>
                  <a:pt x="3606" y="466"/>
                </a:lnTo>
                <a:lnTo>
                  <a:pt x="3545" y="419"/>
                </a:lnTo>
                <a:lnTo>
                  <a:pt x="3482" y="378"/>
                </a:lnTo>
                <a:lnTo>
                  <a:pt x="3417" y="342"/>
                </a:lnTo>
                <a:lnTo>
                  <a:pt x="3350" y="313"/>
                </a:lnTo>
                <a:lnTo>
                  <a:pt x="3280" y="290"/>
                </a:lnTo>
                <a:lnTo>
                  <a:pt x="3211" y="273"/>
                </a:lnTo>
                <a:lnTo>
                  <a:pt x="3140" y="263"/>
                </a:lnTo>
                <a:lnTo>
                  <a:pt x="3070" y="260"/>
                </a:lnTo>
                <a:close/>
                <a:moveTo>
                  <a:pt x="3070" y="0"/>
                </a:moveTo>
                <a:lnTo>
                  <a:pt x="3154" y="4"/>
                </a:lnTo>
                <a:lnTo>
                  <a:pt x="3237" y="15"/>
                </a:lnTo>
                <a:lnTo>
                  <a:pt x="3320" y="32"/>
                </a:lnTo>
                <a:lnTo>
                  <a:pt x="3402" y="56"/>
                </a:lnTo>
                <a:lnTo>
                  <a:pt x="3484" y="88"/>
                </a:lnTo>
                <a:lnTo>
                  <a:pt x="3561" y="125"/>
                </a:lnTo>
                <a:lnTo>
                  <a:pt x="3638" y="168"/>
                </a:lnTo>
                <a:lnTo>
                  <a:pt x="3711" y="218"/>
                </a:lnTo>
                <a:lnTo>
                  <a:pt x="3782" y="273"/>
                </a:lnTo>
                <a:lnTo>
                  <a:pt x="3848" y="334"/>
                </a:lnTo>
                <a:lnTo>
                  <a:pt x="3908" y="398"/>
                </a:lnTo>
                <a:lnTo>
                  <a:pt x="3962" y="463"/>
                </a:lnTo>
                <a:lnTo>
                  <a:pt x="4010" y="531"/>
                </a:lnTo>
                <a:lnTo>
                  <a:pt x="4053" y="601"/>
                </a:lnTo>
                <a:lnTo>
                  <a:pt x="4089" y="672"/>
                </a:lnTo>
                <a:lnTo>
                  <a:pt x="4120" y="744"/>
                </a:lnTo>
                <a:lnTo>
                  <a:pt x="4145" y="818"/>
                </a:lnTo>
                <a:lnTo>
                  <a:pt x="4165" y="893"/>
                </a:lnTo>
                <a:lnTo>
                  <a:pt x="4179" y="967"/>
                </a:lnTo>
                <a:lnTo>
                  <a:pt x="4187" y="1041"/>
                </a:lnTo>
                <a:lnTo>
                  <a:pt x="4189" y="1115"/>
                </a:lnTo>
                <a:lnTo>
                  <a:pt x="4185" y="1188"/>
                </a:lnTo>
                <a:lnTo>
                  <a:pt x="4176" y="1260"/>
                </a:lnTo>
                <a:lnTo>
                  <a:pt x="4160" y="1332"/>
                </a:lnTo>
                <a:lnTo>
                  <a:pt x="4139" y="1401"/>
                </a:lnTo>
                <a:lnTo>
                  <a:pt x="4112" y="1468"/>
                </a:lnTo>
                <a:lnTo>
                  <a:pt x="4078" y="1532"/>
                </a:lnTo>
                <a:lnTo>
                  <a:pt x="4038" y="1594"/>
                </a:lnTo>
                <a:lnTo>
                  <a:pt x="3993" y="1654"/>
                </a:lnTo>
                <a:lnTo>
                  <a:pt x="3942" y="1710"/>
                </a:lnTo>
                <a:lnTo>
                  <a:pt x="1944" y="3705"/>
                </a:lnTo>
                <a:lnTo>
                  <a:pt x="1904" y="3740"/>
                </a:lnTo>
                <a:lnTo>
                  <a:pt x="1862" y="3771"/>
                </a:lnTo>
                <a:lnTo>
                  <a:pt x="1817" y="3797"/>
                </a:lnTo>
                <a:lnTo>
                  <a:pt x="1770" y="3819"/>
                </a:lnTo>
                <a:lnTo>
                  <a:pt x="1720" y="3837"/>
                </a:lnTo>
                <a:lnTo>
                  <a:pt x="610" y="4125"/>
                </a:lnTo>
                <a:lnTo>
                  <a:pt x="606" y="4126"/>
                </a:lnTo>
                <a:lnTo>
                  <a:pt x="596" y="4129"/>
                </a:lnTo>
                <a:lnTo>
                  <a:pt x="581" y="4132"/>
                </a:lnTo>
                <a:lnTo>
                  <a:pt x="562" y="4136"/>
                </a:lnTo>
                <a:lnTo>
                  <a:pt x="541" y="4140"/>
                </a:lnTo>
                <a:lnTo>
                  <a:pt x="519" y="4144"/>
                </a:lnTo>
                <a:lnTo>
                  <a:pt x="498" y="4148"/>
                </a:lnTo>
                <a:lnTo>
                  <a:pt x="478" y="4149"/>
                </a:lnTo>
                <a:lnTo>
                  <a:pt x="459" y="4150"/>
                </a:lnTo>
                <a:lnTo>
                  <a:pt x="396" y="4146"/>
                </a:lnTo>
                <a:lnTo>
                  <a:pt x="337" y="4134"/>
                </a:lnTo>
                <a:lnTo>
                  <a:pt x="280" y="4114"/>
                </a:lnTo>
                <a:lnTo>
                  <a:pt x="227" y="4088"/>
                </a:lnTo>
                <a:lnTo>
                  <a:pt x="178" y="4056"/>
                </a:lnTo>
                <a:lnTo>
                  <a:pt x="134" y="4018"/>
                </a:lnTo>
                <a:lnTo>
                  <a:pt x="95" y="3974"/>
                </a:lnTo>
                <a:lnTo>
                  <a:pt x="63" y="3925"/>
                </a:lnTo>
                <a:lnTo>
                  <a:pt x="36" y="3873"/>
                </a:lnTo>
                <a:lnTo>
                  <a:pt x="16" y="3817"/>
                </a:lnTo>
                <a:lnTo>
                  <a:pt x="4" y="3758"/>
                </a:lnTo>
                <a:lnTo>
                  <a:pt x="0" y="3697"/>
                </a:lnTo>
                <a:lnTo>
                  <a:pt x="1" y="3678"/>
                </a:lnTo>
                <a:lnTo>
                  <a:pt x="2" y="3657"/>
                </a:lnTo>
                <a:lnTo>
                  <a:pt x="6" y="3636"/>
                </a:lnTo>
                <a:lnTo>
                  <a:pt x="10" y="3613"/>
                </a:lnTo>
                <a:lnTo>
                  <a:pt x="13" y="3594"/>
                </a:lnTo>
                <a:lnTo>
                  <a:pt x="17" y="3579"/>
                </a:lnTo>
                <a:lnTo>
                  <a:pt x="20" y="3567"/>
                </a:lnTo>
                <a:lnTo>
                  <a:pt x="20" y="3563"/>
                </a:lnTo>
                <a:lnTo>
                  <a:pt x="328" y="2459"/>
                </a:lnTo>
                <a:lnTo>
                  <a:pt x="345" y="2410"/>
                </a:lnTo>
                <a:lnTo>
                  <a:pt x="368" y="2362"/>
                </a:lnTo>
                <a:lnTo>
                  <a:pt x="393" y="2318"/>
                </a:lnTo>
                <a:lnTo>
                  <a:pt x="425" y="2276"/>
                </a:lnTo>
                <a:lnTo>
                  <a:pt x="460" y="2238"/>
                </a:lnTo>
                <a:lnTo>
                  <a:pt x="1813" y="887"/>
                </a:lnTo>
                <a:lnTo>
                  <a:pt x="1813" y="887"/>
                </a:lnTo>
                <a:lnTo>
                  <a:pt x="1814" y="886"/>
                </a:lnTo>
                <a:lnTo>
                  <a:pt x="1815" y="885"/>
                </a:lnTo>
                <a:lnTo>
                  <a:pt x="1817" y="882"/>
                </a:lnTo>
                <a:lnTo>
                  <a:pt x="1819" y="881"/>
                </a:lnTo>
                <a:lnTo>
                  <a:pt x="1821" y="879"/>
                </a:lnTo>
                <a:lnTo>
                  <a:pt x="2458" y="243"/>
                </a:lnTo>
                <a:lnTo>
                  <a:pt x="2513" y="194"/>
                </a:lnTo>
                <a:lnTo>
                  <a:pt x="2572" y="150"/>
                </a:lnTo>
                <a:lnTo>
                  <a:pt x="2635" y="110"/>
                </a:lnTo>
                <a:lnTo>
                  <a:pt x="2700" y="77"/>
                </a:lnTo>
                <a:lnTo>
                  <a:pt x="2770" y="50"/>
                </a:lnTo>
                <a:lnTo>
                  <a:pt x="2842" y="28"/>
                </a:lnTo>
                <a:lnTo>
                  <a:pt x="2916" y="12"/>
                </a:lnTo>
                <a:lnTo>
                  <a:pt x="2992" y="3"/>
                </a:lnTo>
                <a:lnTo>
                  <a:pt x="3070"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5" name="Группа 104"/>
          <p:cNvGrpSpPr/>
          <p:nvPr/>
        </p:nvGrpSpPr>
        <p:grpSpPr>
          <a:xfrm>
            <a:off x="8581212" y="4406754"/>
            <a:ext cx="416850" cy="412951"/>
            <a:chOff x="5929313" y="3292475"/>
            <a:chExt cx="2206626" cy="2185988"/>
          </a:xfrm>
          <a:solidFill>
            <a:schemeClr val="accent1"/>
          </a:solidFill>
        </p:grpSpPr>
        <p:sp>
          <p:nvSpPr>
            <p:cNvPr id="16"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Группа 190"/>
          <p:cNvGrpSpPr/>
          <p:nvPr/>
        </p:nvGrpSpPr>
        <p:grpSpPr>
          <a:xfrm>
            <a:off x="8596087" y="2714772"/>
            <a:ext cx="415036" cy="411014"/>
            <a:chOff x="5929313" y="3287713"/>
            <a:chExt cx="1965324" cy="1946275"/>
          </a:xfrm>
          <a:solidFill>
            <a:schemeClr val="accent1"/>
          </a:solidFill>
        </p:grpSpPr>
        <p:sp>
          <p:nvSpPr>
            <p:cNvPr id="23"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6" name="Rectangle 29"/>
          <p:cNvSpPr/>
          <p:nvPr/>
        </p:nvSpPr>
        <p:spPr>
          <a:xfrm>
            <a:off x="1943370" y="3020009"/>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Rectangle 30"/>
          <p:cNvSpPr/>
          <p:nvPr/>
        </p:nvSpPr>
        <p:spPr>
          <a:xfrm>
            <a:off x="1943370" y="2690479"/>
            <a:ext cx="1092141"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经营哲学</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8" name="Rectangle 29"/>
          <p:cNvSpPr/>
          <p:nvPr/>
        </p:nvSpPr>
        <p:spPr>
          <a:xfrm>
            <a:off x="5499281" y="3020009"/>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Rectangle 30"/>
          <p:cNvSpPr/>
          <p:nvPr/>
        </p:nvSpPr>
        <p:spPr>
          <a:xfrm>
            <a:off x="5499281" y="2690479"/>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企业精神</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0" name="Rectangle 29"/>
          <p:cNvSpPr/>
          <p:nvPr/>
        </p:nvSpPr>
        <p:spPr>
          <a:xfrm>
            <a:off x="9354723" y="3020009"/>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Rectangle 30"/>
          <p:cNvSpPr/>
          <p:nvPr/>
        </p:nvSpPr>
        <p:spPr>
          <a:xfrm>
            <a:off x="9354723" y="2690479"/>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核心理念</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2" name="Rectangle 29"/>
          <p:cNvSpPr/>
          <p:nvPr/>
        </p:nvSpPr>
        <p:spPr>
          <a:xfrm>
            <a:off x="1943370" y="4734152"/>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1943370" y="4404622"/>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经营理念</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5499281" y="4734152"/>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文化是一个集体在其整个历史中习得的所有共享的被视为理所当然的假设的总和</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5499281" y="4404622"/>
            <a:ext cx="1415136"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核心价值观</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9354723" y="4734152"/>
            <a:ext cx="2009488"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群体在解决其外在适应与内部整合问题时，学得的一组基本假设，因为他们运作得很好</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9354723" y="4404622"/>
            <a:ext cx="1463203"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主题价值观</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421894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按风险来源的主客观性划分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67" name="图片 6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84555" y="4150995"/>
            <a:ext cx="1676400" cy="2389505"/>
          </a:xfrm>
          <a:prstGeom prst="rect">
            <a:avLst/>
          </a:prstGeom>
        </p:spPr>
      </p:pic>
      <p:sp>
        <p:nvSpPr>
          <p:cNvPr id="68" name="椭圆 67"/>
          <p:cNvSpPr/>
          <p:nvPr/>
        </p:nvSpPr>
        <p:spPr>
          <a:xfrm>
            <a:off x="2560955" y="2186305"/>
            <a:ext cx="3469640" cy="34721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2400"/>
              <a:t>主观创业风险</a:t>
            </a:r>
            <a:endParaRPr lang="zh-CN" altLang="en-US" sz="2400"/>
          </a:p>
          <a:p>
            <a:pPr algn="ctr"/>
            <a:r>
              <a:rPr lang="zh-CN" altLang="en-US">
                <a:sym typeface="+mn-ea"/>
              </a:rPr>
              <a:t>指在创业阶段，由于创业者的身体与心理素质等主观方面的因素导致创业失败的可能性。</a:t>
            </a:r>
            <a:endParaRPr lang="zh-CN" altLang="en-US">
              <a:sym typeface="+mn-ea"/>
            </a:endParaRPr>
          </a:p>
        </p:txBody>
      </p:sp>
      <p:pic>
        <p:nvPicPr>
          <p:cNvPr id="69" name="图片 6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31730" y="12065"/>
            <a:ext cx="2164715" cy="2031365"/>
          </a:xfrm>
          <a:prstGeom prst="rect">
            <a:avLst/>
          </a:prstGeom>
        </p:spPr>
      </p:pic>
      <p:sp>
        <p:nvSpPr>
          <p:cNvPr id="70" name="椭圆 69"/>
          <p:cNvSpPr/>
          <p:nvPr/>
        </p:nvSpPr>
        <p:spPr>
          <a:xfrm>
            <a:off x="6296025" y="920115"/>
            <a:ext cx="3469640" cy="347218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2400"/>
              <a:t>客观创业风险</a:t>
            </a:r>
            <a:endParaRPr lang="zh-CN" altLang="en-US" sz="2400"/>
          </a:p>
          <a:p>
            <a:pPr algn="ctr"/>
            <a:r>
              <a:rPr lang="zh-CN" altLang="en-US"/>
              <a:t>  指在创业阶段，由于客观因素导致创业失败的可能性，如市场的变动、政策的变化、竞争对手的出现、创业资金缺乏等。</a:t>
            </a: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1088390" y="379730"/>
            <a:ext cx="683768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按风险对所投入资金即创业投资的影响程度划分</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2"/>
          <p:cNvGrpSpPr/>
          <p:nvPr/>
        </p:nvGrpSpPr>
        <p:grpSpPr>
          <a:xfrm>
            <a:off x="4479787" y="1738998"/>
            <a:ext cx="3207026" cy="2910862"/>
            <a:chOff x="4492487" y="1700898"/>
            <a:chExt cx="3207026" cy="2910862"/>
          </a:xfrm>
        </p:grpSpPr>
        <p:sp>
          <p:nvSpPr>
            <p:cNvPr id="3" name="Freeform 5"/>
            <p:cNvSpPr>
              <a:spLocks noEditPoints="1"/>
            </p:cNvSpPr>
            <p:nvPr/>
          </p:nvSpPr>
          <p:spPr bwMode="auto">
            <a:xfrm>
              <a:off x="4523833" y="1794937"/>
              <a:ext cx="3175680" cy="2816823"/>
            </a:xfrm>
            <a:custGeom>
              <a:avLst/>
              <a:gdLst>
                <a:gd name="T0" fmla="*/ 802 w 1415"/>
                <a:gd name="T1" fmla="*/ 806 h 1255"/>
                <a:gd name="T2" fmla="*/ 600 w 1415"/>
                <a:gd name="T3" fmla="*/ 797 h 1255"/>
                <a:gd name="T4" fmla="*/ 507 w 1415"/>
                <a:gd name="T5" fmla="*/ 619 h 1255"/>
                <a:gd name="T6" fmla="*/ 615 w 1415"/>
                <a:gd name="T7" fmla="*/ 448 h 1255"/>
                <a:gd name="T8" fmla="*/ 817 w 1415"/>
                <a:gd name="T9" fmla="*/ 456 h 1255"/>
                <a:gd name="T10" fmla="*/ 910 w 1415"/>
                <a:gd name="T11" fmla="*/ 635 h 1255"/>
                <a:gd name="T12" fmla="*/ 802 w 1415"/>
                <a:gd name="T13" fmla="*/ 806 h 1255"/>
                <a:gd name="T14" fmla="*/ 383 w 1415"/>
                <a:gd name="T15" fmla="*/ 0 h 1255"/>
                <a:gd name="T16" fmla="*/ 383 w 1415"/>
                <a:gd name="T17" fmla="*/ 0 h 1255"/>
                <a:gd name="T18" fmla="*/ 382 w 1415"/>
                <a:gd name="T19" fmla="*/ 0 h 1255"/>
                <a:gd name="T20" fmla="*/ 378 w 1415"/>
                <a:gd name="T21" fmla="*/ 2 h 1255"/>
                <a:gd name="T22" fmla="*/ 377 w 1415"/>
                <a:gd name="T23" fmla="*/ 4 h 1255"/>
                <a:gd name="T24" fmla="*/ 2 w 1415"/>
                <a:gd name="T25" fmla="*/ 595 h 1255"/>
                <a:gd name="T26" fmla="*/ 2 w 1415"/>
                <a:gd name="T27" fmla="*/ 602 h 1255"/>
                <a:gd name="T28" fmla="*/ 2 w 1415"/>
                <a:gd name="T29" fmla="*/ 602 h 1255"/>
                <a:gd name="T30" fmla="*/ 326 w 1415"/>
                <a:gd name="T31" fmla="*/ 1222 h 1255"/>
                <a:gd name="T32" fmla="*/ 332 w 1415"/>
                <a:gd name="T33" fmla="*/ 1226 h 1255"/>
                <a:gd name="T34" fmla="*/ 332 w 1415"/>
                <a:gd name="T35" fmla="*/ 1226 h 1255"/>
                <a:gd name="T36" fmla="*/ 1032 w 1415"/>
                <a:gd name="T37" fmla="*/ 1255 h 1255"/>
                <a:gd name="T38" fmla="*/ 1032 w 1415"/>
                <a:gd name="T39" fmla="*/ 1255 h 1255"/>
                <a:gd name="T40" fmla="*/ 1038 w 1415"/>
                <a:gd name="T41" fmla="*/ 1252 h 1255"/>
                <a:gd name="T42" fmla="*/ 1413 w 1415"/>
                <a:gd name="T43" fmla="*/ 661 h 1255"/>
                <a:gd name="T44" fmla="*/ 1413 w 1415"/>
                <a:gd name="T45" fmla="*/ 654 h 1255"/>
                <a:gd name="T46" fmla="*/ 1089 w 1415"/>
                <a:gd name="T47" fmla="*/ 33 h 1255"/>
                <a:gd name="T48" fmla="*/ 1083 w 1415"/>
                <a:gd name="T49" fmla="*/ 29 h 1255"/>
                <a:gd name="T50" fmla="*/ 1083 w 1415"/>
                <a:gd name="T51" fmla="*/ 29 h 1255"/>
                <a:gd name="T52" fmla="*/ 383 w 1415"/>
                <a:gd name="T53"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15" h="1255">
                  <a:moveTo>
                    <a:pt x="802" y="806"/>
                  </a:moveTo>
                  <a:cubicBezTo>
                    <a:pt x="600" y="797"/>
                    <a:pt x="600" y="797"/>
                    <a:pt x="600" y="797"/>
                  </a:cubicBezTo>
                  <a:cubicBezTo>
                    <a:pt x="507" y="619"/>
                    <a:pt x="507" y="619"/>
                    <a:pt x="507" y="619"/>
                  </a:cubicBezTo>
                  <a:cubicBezTo>
                    <a:pt x="615" y="448"/>
                    <a:pt x="615" y="448"/>
                    <a:pt x="615" y="448"/>
                  </a:cubicBezTo>
                  <a:cubicBezTo>
                    <a:pt x="817" y="456"/>
                    <a:pt x="817" y="456"/>
                    <a:pt x="817" y="456"/>
                  </a:cubicBezTo>
                  <a:cubicBezTo>
                    <a:pt x="910" y="635"/>
                    <a:pt x="910" y="635"/>
                    <a:pt x="910" y="635"/>
                  </a:cubicBezTo>
                  <a:cubicBezTo>
                    <a:pt x="802" y="806"/>
                    <a:pt x="802" y="806"/>
                    <a:pt x="802" y="806"/>
                  </a:cubicBezTo>
                  <a:moveTo>
                    <a:pt x="383" y="0"/>
                  </a:moveTo>
                  <a:cubicBezTo>
                    <a:pt x="383" y="0"/>
                    <a:pt x="383" y="0"/>
                    <a:pt x="383" y="0"/>
                  </a:cubicBezTo>
                  <a:cubicBezTo>
                    <a:pt x="382" y="0"/>
                    <a:pt x="382" y="0"/>
                    <a:pt x="382" y="0"/>
                  </a:cubicBezTo>
                  <a:cubicBezTo>
                    <a:pt x="381" y="0"/>
                    <a:pt x="379" y="1"/>
                    <a:pt x="378" y="2"/>
                  </a:cubicBezTo>
                  <a:cubicBezTo>
                    <a:pt x="378" y="3"/>
                    <a:pt x="377" y="3"/>
                    <a:pt x="377" y="4"/>
                  </a:cubicBezTo>
                  <a:cubicBezTo>
                    <a:pt x="2" y="595"/>
                    <a:pt x="2" y="595"/>
                    <a:pt x="2" y="595"/>
                  </a:cubicBezTo>
                  <a:cubicBezTo>
                    <a:pt x="0" y="597"/>
                    <a:pt x="0" y="600"/>
                    <a:pt x="2" y="602"/>
                  </a:cubicBezTo>
                  <a:cubicBezTo>
                    <a:pt x="2" y="602"/>
                    <a:pt x="2" y="602"/>
                    <a:pt x="2" y="602"/>
                  </a:cubicBezTo>
                  <a:cubicBezTo>
                    <a:pt x="326" y="1222"/>
                    <a:pt x="326" y="1222"/>
                    <a:pt x="326" y="1222"/>
                  </a:cubicBezTo>
                  <a:cubicBezTo>
                    <a:pt x="327" y="1225"/>
                    <a:pt x="330" y="1226"/>
                    <a:pt x="332" y="1226"/>
                  </a:cubicBezTo>
                  <a:cubicBezTo>
                    <a:pt x="332" y="1226"/>
                    <a:pt x="332" y="1226"/>
                    <a:pt x="332" y="1226"/>
                  </a:cubicBezTo>
                  <a:cubicBezTo>
                    <a:pt x="1032" y="1255"/>
                    <a:pt x="1032" y="1255"/>
                    <a:pt x="1032" y="1255"/>
                  </a:cubicBezTo>
                  <a:cubicBezTo>
                    <a:pt x="1032" y="1255"/>
                    <a:pt x="1032" y="1255"/>
                    <a:pt x="1032" y="1255"/>
                  </a:cubicBezTo>
                  <a:cubicBezTo>
                    <a:pt x="1034" y="1255"/>
                    <a:pt x="1037" y="1254"/>
                    <a:pt x="1038" y="1252"/>
                  </a:cubicBezTo>
                  <a:cubicBezTo>
                    <a:pt x="1413" y="661"/>
                    <a:pt x="1413" y="661"/>
                    <a:pt x="1413" y="661"/>
                  </a:cubicBezTo>
                  <a:cubicBezTo>
                    <a:pt x="1414" y="659"/>
                    <a:pt x="1415" y="656"/>
                    <a:pt x="1413" y="654"/>
                  </a:cubicBezTo>
                  <a:cubicBezTo>
                    <a:pt x="1089" y="33"/>
                    <a:pt x="1089" y="33"/>
                    <a:pt x="1089" y="33"/>
                  </a:cubicBezTo>
                  <a:cubicBezTo>
                    <a:pt x="1088" y="31"/>
                    <a:pt x="1085" y="29"/>
                    <a:pt x="1083" y="29"/>
                  </a:cubicBezTo>
                  <a:cubicBezTo>
                    <a:pt x="1083" y="29"/>
                    <a:pt x="1083" y="29"/>
                    <a:pt x="1083" y="29"/>
                  </a:cubicBezTo>
                  <a:cubicBezTo>
                    <a:pt x="383" y="0"/>
                    <a:pt x="383" y="0"/>
                    <a:pt x="383" y="0"/>
                  </a:cubicBezTo>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p:cNvSpPr/>
            <p:nvPr/>
          </p:nvSpPr>
          <p:spPr bwMode="auto">
            <a:xfrm>
              <a:off x="4510862" y="3076883"/>
              <a:ext cx="1343557" cy="1359771"/>
            </a:xfrm>
            <a:custGeom>
              <a:avLst/>
              <a:gdLst>
                <a:gd name="T0" fmla="*/ 1034 w 1243"/>
                <a:gd name="T1" fmla="*/ 0 h 1258"/>
                <a:gd name="T2" fmla="*/ 1243 w 1243"/>
                <a:gd name="T3" fmla="*/ 363 h 1258"/>
                <a:gd name="T4" fmla="*/ 726 w 1243"/>
                <a:gd name="T5" fmla="*/ 1258 h 1258"/>
                <a:gd name="T6" fmla="*/ 0 w 1243"/>
                <a:gd name="T7" fmla="*/ 0 h 1258"/>
                <a:gd name="T8" fmla="*/ 0 w 1243"/>
                <a:gd name="T9" fmla="*/ 0 h 1258"/>
                <a:gd name="T10" fmla="*/ 1034 w 1243"/>
                <a:gd name="T11" fmla="*/ 0 h 1258"/>
              </a:gdLst>
              <a:ahLst/>
              <a:cxnLst>
                <a:cxn ang="0">
                  <a:pos x="T0" y="T1"/>
                </a:cxn>
                <a:cxn ang="0">
                  <a:pos x="T2" y="T3"/>
                </a:cxn>
                <a:cxn ang="0">
                  <a:pos x="T4" y="T5"/>
                </a:cxn>
                <a:cxn ang="0">
                  <a:pos x="T6" y="T7"/>
                </a:cxn>
                <a:cxn ang="0">
                  <a:pos x="T8" y="T9"/>
                </a:cxn>
                <a:cxn ang="0">
                  <a:pos x="T10" y="T11"/>
                </a:cxn>
              </a:cxnLst>
              <a:rect l="0" t="0" r="r" b="b"/>
              <a:pathLst>
                <a:path w="1243" h="1258">
                  <a:moveTo>
                    <a:pt x="1034" y="0"/>
                  </a:moveTo>
                  <a:lnTo>
                    <a:pt x="1243" y="363"/>
                  </a:lnTo>
                  <a:lnTo>
                    <a:pt x="726" y="1258"/>
                  </a:lnTo>
                  <a:lnTo>
                    <a:pt x="0" y="0"/>
                  </a:lnTo>
                  <a:lnTo>
                    <a:pt x="0" y="0"/>
                  </a:lnTo>
                  <a:lnTo>
                    <a:pt x="1034"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7"/>
            <p:cNvSpPr/>
            <p:nvPr/>
          </p:nvSpPr>
          <p:spPr bwMode="auto">
            <a:xfrm>
              <a:off x="4492487" y="3062831"/>
              <a:ext cx="1378145" cy="1400845"/>
            </a:xfrm>
            <a:custGeom>
              <a:avLst/>
              <a:gdLst>
                <a:gd name="T0" fmla="*/ 1051 w 1275"/>
                <a:gd name="T1" fmla="*/ 13 h 1296"/>
                <a:gd name="T2" fmla="*/ 1040 w 1275"/>
                <a:gd name="T3" fmla="*/ 19 h 1296"/>
                <a:gd name="T4" fmla="*/ 1246 w 1275"/>
                <a:gd name="T5" fmla="*/ 376 h 1296"/>
                <a:gd name="T6" fmla="*/ 743 w 1275"/>
                <a:gd name="T7" fmla="*/ 1246 h 1296"/>
                <a:gd name="T8" fmla="*/ 27 w 1275"/>
                <a:gd name="T9" fmla="*/ 7 h 1296"/>
                <a:gd name="T10" fmla="*/ 17 w 1275"/>
                <a:gd name="T11" fmla="*/ 13 h 1296"/>
                <a:gd name="T12" fmla="*/ 23 w 1275"/>
                <a:gd name="T13" fmla="*/ 23 h 1296"/>
                <a:gd name="T14" fmla="*/ 23 w 1275"/>
                <a:gd name="T15" fmla="*/ 23 h 1296"/>
                <a:gd name="T16" fmla="*/ 17 w 1275"/>
                <a:gd name="T17" fmla="*/ 13 h 1296"/>
                <a:gd name="T18" fmla="*/ 17 w 1275"/>
                <a:gd name="T19" fmla="*/ 25 h 1296"/>
                <a:gd name="T20" fmla="*/ 1051 w 1275"/>
                <a:gd name="T21" fmla="*/ 25 h 1296"/>
                <a:gd name="T22" fmla="*/ 1051 w 1275"/>
                <a:gd name="T23" fmla="*/ 13 h 1296"/>
                <a:gd name="T24" fmla="*/ 1040 w 1275"/>
                <a:gd name="T25" fmla="*/ 19 h 1296"/>
                <a:gd name="T26" fmla="*/ 1051 w 1275"/>
                <a:gd name="T27" fmla="*/ 13 h 1296"/>
                <a:gd name="T28" fmla="*/ 1051 w 1275"/>
                <a:gd name="T29" fmla="*/ 0 h 1296"/>
                <a:gd name="T30" fmla="*/ 13 w 1275"/>
                <a:gd name="T31" fmla="*/ 0 h 1296"/>
                <a:gd name="T32" fmla="*/ 8 w 1275"/>
                <a:gd name="T33" fmla="*/ 2 h 1296"/>
                <a:gd name="T34" fmla="*/ 0 w 1275"/>
                <a:gd name="T35" fmla="*/ 9 h 1296"/>
                <a:gd name="T36" fmla="*/ 743 w 1275"/>
                <a:gd name="T37" fmla="*/ 1296 h 1296"/>
                <a:gd name="T38" fmla="*/ 1275 w 1275"/>
                <a:gd name="T39" fmla="*/ 376 h 1296"/>
                <a:gd name="T40" fmla="*/ 1057 w 1275"/>
                <a:gd name="T41" fmla="*/ 0 h 1296"/>
                <a:gd name="T42" fmla="*/ 1051 w 1275"/>
                <a:gd name="T43" fmla="*/ 0 h 1296"/>
                <a:gd name="T44" fmla="*/ 1051 w 1275"/>
                <a:gd name="T45" fmla="*/ 1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5" h="1296">
                  <a:moveTo>
                    <a:pt x="1051" y="13"/>
                  </a:moveTo>
                  <a:lnTo>
                    <a:pt x="1040" y="19"/>
                  </a:lnTo>
                  <a:lnTo>
                    <a:pt x="1246" y="376"/>
                  </a:lnTo>
                  <a:lnTo>
                    <a:pt x="743" y="1246"/>
                  </a:lnTo>
                  <a:lnTo>
                    <a:pt x="27" y="7"/>
                  </a:lnTo>
                  <a:lnTo>
                    <a:pt x="17" y="13"/>
                  </a:lnTo>
                  <a:lnTo>
                    <a:pt x="23" y="23"/>
                  </a:lnTo>
                  <a:lnTo>
                    <a:pt x="23" y="23"/>
                  </a:lnTo>
                  <a:lnTo>
                    <a:pt x="17" y="13"/>
                  </a:lnTo>
                  <a:lnTo>
                    <a:pt x="17" y="25"/>
                  </a:lnTo>
                  <a:lnTo>
                    <a:pt x="1051" y="25"/>
                  </a:lnTo>
                  <a:lnTo>
                    <a:pt x="1051" y="13"/>
                  </a:lnTo>
                  <a:lnTo>
                    <a:pt x="1040" y="19"/>
                  </a:lnTo>
                  <a:lnTo>
                    <a:pt x="1051" y="13"/>
                  </a:lnTo>
                  <a:lnTo>
                    <a:pt x="1051" y="0"/>
                  </a:lnTo>
                  <a:lnTo>
                    <a:pt x="13" y="0"/>
                  </a:lnTo>
                  <a:lnTo>
                    <a:pt x="8" y="2"/>
                  </a:lnTo>
                  <a:lnTo>
                    <a:pt x="0" y="9"/>
                  </a:lnTo>
                  <a:lnTo>
                    <a:pt x="743" y="1296"/>
                  </a:lnTo>
                  <a:lnTo>
                    <a:pt x="1275" y="376"/>
                  </a:lnTo>
                  <a:lnTo>
                    <a:pt x="1057" y="0"/>
                  </a:lnTo>
                  <a:lnTo>
                    <a:pt x="1051" y="0"/>
                  </a:lnTo>
                  <a:lnTo>
                    <a:pt x="1051"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8"/>
            <p:cNvSpPr/>
            <p:nvPr/>
          </p:nvSpPr>
          <p:spPr bwMode="auto">
            <a:xfrm>
              <a:off x="6308397" y="3076883"/>
              <a:ext cx="1344638" cy="1359771"/>
            </a:xfrm>
            <a:custGeom>
              <a:avLst/>
              <a:gdLst>
                <a:gd name="T0" fmla="*/ 1244 w 1244"/>
                <a:gd name="T1" fmla="*/ 0 h 1258"/>
                <a:gd name="T2" fmla="*/ 517 w 1244"/>
                <a:gd name="T3" fmla="*/ 1258 h 1258"/>
                <a:gd name="T4" fmla="*/ 0 w 1244"/>
                <a:gd name="T5" fmla="*/ 363 h 1258"/>
                <a:gd name="T6" fmla="*/ 210 w 1244"/>
                <a:gd name="T7" fmla="*/ 0 h 1258"/>
                <a:gd name="T8" fmla="*/ 1244 w 1244"/>
                <a:gd name="T9" fmla="*/ 0 h 1258"/>
              </a:gdLst>
              <a:ahLst/>
              <a:cxnLst>
                <a:cxn ang="0">
                  <a:pos x="T0" y="T1"/>
                </a:cxn>
                <a:cxn ang="0">
                  <a:pos x="T2" y="T3"/>
                </a:cxn>
                <a:cxn ang="0">
                  <a:pos x="T4" y="T5"/>
                </a:cxn>
                <a:cxn ang="0">
                  <a:pos x="T6" y="T7"/>
                </a:cxn>
                <a:cxn ang="0">
                  <a:pos x="T8" y="T9"/>
                </a:cxn>
              </a:cxnLst>
              <a:rect l="0" t="0" r="r" b="b"/>
              <a:pathLst>
                <a:path w="1244" h="1258">
                  <a:moveTo>
                    <a:pt x="1244" y="0"/>
                  </a:moveTo>
                  <a:lnTo>
                    <a:pt x="517" y="1258"/>
                  </a:lnTo>
                  <a:lnTo>
                    <a:pt x="0" y="363"/>
                  </a:lnTo>
                  <a:lnTo>
                    <a:pt x="210" y="0"/>
                  </a:lnTo>
                  <a:lnTo>
                    <a:pt x="1244" y="0"/>
                  </a:ln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
            <p:cNvSpPr/>
            <p:nvPr/>
          </p:nvSpPr>
          <p:spPr bwMode="auto">
            <a:xfrm>
              <a:off x="6292183" y="3062831"/>
              <a:ext cx="1373822" cy="1387874"/>
            </a:xfrm>
            <a:custGeom>
              <a:avLst/>
              <a:gdLst>
                <a:gd name="T0" fmla="*/ 606 w 612"/>
                <a:gd name="T1" fmla="*/ 6 h 618"/>
                <a:gd name="T2" fmla="*/ 601 w 612"/>
                <a:gd name="T3" fmla="*/ 3 h 618"/>
                <a:gd name="T4" fmla="*/ 256 w 612"/>
                <a:gd name="T5" fmla="*/ 600 h 618"/>
                <a:gd name="T6" fmla="*/ 14 w 612"/>
                <a:gd name="T7" fmla="*/ 181 h 618"/>
                <a:gd name="T8" fmla="*/ 111 w 612"/>
                <a:gd name="T9" fmla="*/ 12 h 618"/>
                <a:gd name="T10" fmla="*/ 606 w 612"/>
                <a:gd name="T11" fmla="*/ 12 h 618"/>
                <a:gd name="T12" fmla="*/ 606 w 612"/>
                <a:gd name="T13" fmla="*/ 6 h 618"/>
                <a:gd name="T14" fmla="*/ 601 w 612"/>
                <a:gd name="T15" fmla="*/ 3 h 618"/>
                <a:gd name="T16" fmla="*/ 606 w 612"/>
                <a:gd name="T17" fmla="*/ 6 h 618"/>
                <a:gd name="T18" fmla="*/ 606 w 612"/>
                <a:gd name="T19" fmla="*/ 0 h 618"/>
                <a:gd name="T20" fmla="*/ 108 w 612"/>
                <a:gd name="T21" fmla="*/ 0 h 618"/>
                <a:gd name="T22" fmla="*/ 102 w 612"/>
                <a:gd name="T23" fmla="*/ 3 h 618"/>
                <a:gd name="T24" fmla="*/ 1 w 612"/>
                <a:gd name="T25" fmla="*/ 178 h 618"/>
                <a:gd name="T26" fmla="*/ 1 w 612"/>
                <a:gd name="T27" fmla="*/ 184 h 618"/>
                <a:gd name="T28" fmla="*/ 251 w 612"/>
                <a:gd name="T29" fmla="*/ 615 h 618"/>
                <a:gd name="T30" fmla="*/ 256 w 612"/>
                <a:gd name="T31" fmla="*/ 618 h 618"/>
                <a:gd name="T32" fmla="*/ 261 w 612"/>
                <a:gd name="T33" fmla="*/ 615 h 618"/>
                <a:gd name="T34" fmla="*/ 611 w 612"/>
                <a:gd name="T35" fmla="*/ 9 h 618"/>
                <a:gd name="T36" fmla="*/ 611 w 612"/>
                <a:gd name="T37" fmla="*/ 3 h 618"/>
                <a:gd name="T38" fmla="*/ 606 w 612"/>
                <a:gd name="T39" fmla="*/ 0 h 618"/>
                <a:gd name="T40" fmla="*/ 606 w 612"/>
                <a:gd name="T41" fmla="*/ 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8">
                  <a:moveTo>
                    <a:pt x="606" y="6"/>
                  </a:moveTo>
                  <a:cubicBezTo>
                    <a:pt x="601" y="3"/>
                    <a:pt x="601" y="3"/>
                    <a:pt x="601" y="3"/>
                  </a:cubicBezTo>
                  <a:cubicBezTo>
                    <a:pt x="256" y="600"/>
                    <a:pt x="256" y="600"/>
                    <a:pt x="256" y="600"/>
                  </a:cubicBezTo>
                  <a:cubicBezTo>
                    <a:pt x="14" y="181"/>
                    <a:pt x="14" y="181"/>
                    <a:pt x="14" y="181"/>
                  </a:cubicBezTo>
                  <a:cubicBezTo>
                    <a:pt x="111" y="12"/>
                    <a:pt x="111" y="12"/>
                    <a:pt x="111" y="12"/>
                  </a:cubicBezTo>
                  <a:cubicBezTo>
                    <a:pt x="606" y="12"/>
                    <a:pt x="606" y="12"/>
                    <a:pt x="606" y="12"/>
                  </a:cubicBezTo>
                  <a:cubicBezTo>
                    <a:pt x="606" y="6"/>
                    <a:pt x="606" y="6"/>
                    <a:pt x="606" y="6"/>
                  </a:cubicBezTo>
                  <a:cubicBezTo>
                    <a:pt x="601" y="3"/>
                    <a:pt x="601" y="3"/>
                    <a:pt x="601" y="3"/>
                  </a:cubicBezTo>
                  <a:cubicBezTo>
                    <a:pt x="606" y="6"/>
                    <a:pt x="606" y="6"/>
                    <a:pt x="606" y="6"/>
                  </a:cubicBezTo>
                  <a:cubicBezTo>
                    <a:pt x="606" y="0"/>
                    <a:pt x="606" y="0"/>
                    <a:pt x="606" y="0"/>
                  </a:cubicBezTo>
                  <a:cubicBezTo>
                    <a:pt x="108" y="0"/>
                    <a:pt x="108" y="0"/>
                    <a:pt x="108" y="0"/>
                  </a:cubicBezTo>
                  <a:cubicBezTo>
                    <a:pt x="105" y="0"/>
                    <a:pt x="103" y="1"/>
                    <a:pt x="102" y="3"/>
                  </a:cubicBezTo>
                  <a:cubicBezTo>
                    <a:pt x="1" y="178"/>
                    <a:pt x="1" y="178"/>
                    <a:pt x="1" y="178"/>
                  </a:cubicBezTo>
                  <a:cubicBezTo>
                    <a:pt x="0" y="179"/>
                    <a:pt x="0" y="182"/>
                    <a:pt x="1" y="184"/>
                  </a:cubicBezTo>
                  <a:cubicBezTo>
                    <a:pt x="251" y="615"/>
                    <a:pt x="251" y="615"/>
                    <a:pt x="251" y="615"/>
                  </a:cubicBezTo>
                  <a:cubicBezTo>
                    <a:pt x="252" y="617"/>
                    <a:pt x="254" y="618"/>
                    <a:pt x="256" y="618"/>
                  </a:cubicBezTo>
                  <a:cubicBezTo>
                    <a:pt x="258" y="618"/>
                    <a:pt x="260" y="617"/>
                    <a:pt x="261" y="615"/>
                  </a:cubicBezTo>
                  <a:cubicBezTo>
                    <a:pt x="611" y="9"/>
                    <a:pt x="611" y="9"/>
                    <a:pt x="611" y="9"/>
                  </a:cubicBezTo>
                  <a:cubicBezTo>
                    <a:pt x="612" y="7"/>
                    <a:pt x="612" y="5"/>
                    <a:pt x="611" y="3"/>
                  </a:cubicBezTo>
                  <a:cubicBezTo>
                    <a:pt x="610" y="1"/>
                    <a:pt x="608" y="0"/>
                    <a:pt x="606" y="0"/>
                  </a:cubicBezTo>
                  <a:lnTo>
                    <a:pt x="60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10"/>
            <p:cNvSpPr/>
            <p:nvPr/>
          </p:nvSpPr>
          <p:spPr bwMode="auto">
            <a:xfrm>
              <a:off x="5295594" y="1713869"/>
              <a:ext cx="1571627" cy="969567"/>
            </a:xfrm>
            <a:custGeom>
              <a:avLst/>
              <a:gdLst>
                <a:gd name="T0" fmla="*/ 1454 w 1454"/>
                <a:gd name="T1" fmla="*/ 0 h 897"/>
                <a:gd name="T2" fmla="*/ 937 w 1454"/>
                <a:gd name="T3" fmla="*/ 897 h 897"/>
                <a:gd name="T4" fmla="*/ 517 w 1454"/>
                <a:gd name="T5" fmla="*/ 897 h 897"/>
                <a:gd name="T6" fmla="*/ 0 w 1454"/>
                <a:gd name="T7" fmla="*/ 0 h 897"/>
                <a:gd name="T8" fmla="*/ 1454 w 1454"/>
                <a:gd name="T9" fmla="*/ 0 h 897"/>
              </a:gdLst>
              <a:ahLst/>
              <a:cxnLst>
                <a:cxn ang="0">
                  <a:pos x="T0" y="T1"/>
                </a:cxn>
                <a:cxn ang="0">
                  <a:pos x="T2" y="T3"/>
                </a:cxn>
                <a:cxn ang="0">
                  <a:pos x="T4" y="T5"/>
                </a:cxn>
                <a:cxn ang="0">
                  <a:pos x="T6" y="T7"/>
                </a:cxn>
                <a:cxn ang="0">
                  <a:pos x="T8" y="T9"/>
                </a:cxn>
              </a:cxnLst>
              <a:rect l="0" t="0" r="r" b="b"/>
              <a:pathLst>
                <a:path w="1454" h="897">
                  <a:moveTo>
                    <a:pt x="1454" y="0"/>
                  </a:moveTo>
                  <a:lnTo>
                    <a:pt x="937" y="897"/>
                  </a:lnTo>
                  <a:lnTo>
                    <a:pt x="517" y="897"/>
                  </a:lnTo>
                  <a:lnTo>
                    <a:pt x="0" y="0"/>
                  </a:lnTo>
                  <a:lnTo>
                    <a:pt x="1454"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11"/>
            <p:cNvSpPr/>
            <p:nvPr/>
          </p:nvSpPr>
          <p:spPr bwMode="auto">
            <a:xfrm>
              <a:off x="5280462" y="1700899"/>
              <a:ext cx="1599730" cy="996589"/>
            </a:xfrm>
            <a:custGeom>
              <a:avLst/>
              <a:gdLst>
                <a:gd name="T0" fmla="*/ 707 w 713"/>
                <a:gd name="T1" fmla="*/ 6 h 444"/>
                <a:gd name="T2" fmla="*/ 702 w 713"/>
                <a:gd name="T3" fmla="*/ 3 h 444"/>
                <a:gd name="T4" fmla="*/ 454 w 713"/>
                <a:gd name="T5" fmla="*/ 432 h 444"/>
                <a:gd name="T6" fmla="*/ 259 w 713"/>
                <a:gd name="T7" fmla="*/ 432 h 444"/>
                <a:gd name="T8" fmla="*/ 17 w 713"/>
                <a:gd name="T9" fmla="*/ 12 h 444"/>
                <a:gd name="T10" fmla="*/ 707 w 713"/>
                <a:gd name="T11" fmla="*/ 12 h 444"/>
                <a:gd name="T12" fmla="*/ 707 w 713"/>
                <a:gd name="T13" fmla="*/ 6 h 444"/>
                <a:gd name="T14" fmla="*/ 702 w 713"/>
                <a:gd name="T15" fmla="*/ 3 h 444"/>
                <a:gd name="T16" fmla="*/ 707 w 713"/>
                <a:gd name="T17" fmla="*/ 6 h 444"/>
                <a:gd name="T18" fmla="*/ 707 w 713"/>
                <a:gd name="T19" fmla="*/ 0 h 444"/>
                <a:gd name="T20" fmla="*/ 7 w 713"/>
                <a:gd name="T21" fmla="*/ 0 h 444"/>
                <a:gd name="T22" fmla="*/ 1 w 713"/>
                <a:gd name="T23" fmla="*/ 3 h 444"/>
                <a:gd name="T24" fmla="*/ 1 w 713"/>
                <a:gd name="T25" fmla="*/ 9 h 444"/>
                <a:gd name="T26" fmla="*/ 251 w 713"/>
                <a:gd name="T27" fmla="*/ 441 h 444"/>
                <a:gd name="T28" fmla="*/ 256 w 713"/>
                <a:gd name="T29" fmla="*/ 444 h 444"/>
                <a:gd name="T30" fmla="*/ 458 w 713"/>
                <a:gd name="T31" fmla="*/ 444 h 444"/>
                <a:gd name="T32" fmla="*/ 463 w 713"/>
                <a:gd name="T33" fmla="*/ 441 h 444"/>
                <a:gd name="T34" fmla="*/ 712 w 713"/>
                <a:gd name="T35" fmla="*/ 9 h 444"/>
                <a:gd name="T36" fmla="*/ 712 w 713"/>
                <a:gd name="T37" fmla="*/ 3 h 444"/>
                <a:gd name="T38" fmla="*/ 707 w 713"/>
                <a:gd name="T39" fmla="*/ 0 h 444"/>
                <a:gd name="T40" fmla="*/ 707 w 713"/>
                <a:gd name="T41" fmla="*/ 6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3" h="444">
                  <a:moveTo>
                    <a:pt x="707" y="6"/>
                  </a:moveTo>
                  <a:cubicBezTo>
                    <a:pt x="702" y="3"/>
                    <a:pt x="702" y="3"/>
                    <a:pt x="702" y="3"/>
                  </a:cubicBezTo>
                  <a:cubicBezTo>
                    <a:pt x="454" y="432"/>
                    <a:pt x="454" y="432"/>
                    <a:pt x="454" y="432"/>
                  </a:cubicBezTo>
                  <a:cubicBezTo>
                    <a:pt x="259" y="432"/>
                    <a:pt x="259" y="432"/>
                    <a:pt x="259" y="432"/>
                  </a:cubicBezTo>
                  <a:cubicBezTo>
                    <a:pt x="17" y="12"/>
                    <a:pt x="17" y="12"/>
                    <a:pt x="17" y="12"/>
                  </a:cubicBezTo>
                  <a:cubicBezTo>
                    <a:pt x="707" y="12"/>
                    <a:pt x="707" y="12"/>
                    <a:pt x="707" y="12"/>
                  </a:cubicBezTo>
                  <a:cubicBezTo>
                    <a:pt x="707" y="6"/>
                    <a:pt x="707" y="6"/>
                    <a:pt x="707" y="6"/>
                  </a:cubicBezTo>
                  <a:cubicBezTo>
                    <a:pt x="702" y="3"/>
                    <a:pt x="702" y="3"/>
                    <a:pt x="702" y="3"/>
                  </a:cubicBezTo>
                  <a:cubicBezTo>
                    <a:pt x="707" y="6"/>
                    <a:pt x="707" y="6"/>
                    <a:pt x="707" y="6"/>
                  </a:cubicBezTo>
                  <a:cubicBezTo>
                    <a:pt x="707" y="0"/>
                    <a:pt x="707" y="0"/>
                    <a:pt x="707" y="0"/>
                  </a:cubicBezTo>
                  <a:cubicBezTo>
                    <a:pt x="7" y="0"/>
                    <a:pt x="7" y="0"/>
                    <a:pt x="7" y="0"/>
                  </a:cubicBezTo>
                  <a:cubicBezTo>
                    <a:pt x="4" y="0"/>
                    <a:pt x="2" y="2"/>
                    <a:pt x="1" y="3"/>
                  </a:cubicBezTo>
                  <a:cubicBezTo>
                    <a:pt x="0" y="5"/>
                    <a:pt x="0" y="8"/>
                    <a:pt x="1" y="9"/>
                  </a:cubicBezTo>
                  <a:cubicBezTo>
                    <a:pt x="251" y="441"/>
                    <a:pt x="251" y="441"/>
                    <a:pt x="251" y="441"/>
                  </a:cubicBezTo>
                  <a:cubicBezTo>
                    <a:pt x="252" y="443"/>
                    <a:pt x="254" y="444"/>
                    <a:pt x="256" y="444"/>
                  </a:cubicBezTo>
                  <a:cubicBezTo>
                    <a:pt x="458" y="444"/>
                    <a:pt x="458" y="444"/>
                    <a:pt x="458" y="444"/>
                  </a:cubicBezTo>
                  <a:cubicBezTo>
                    <a:pt x="460" y="444"/>
                    <a:pt x="462" y="443"/>
                    <a:pt x="463" y="441"/>
                  </a:cubicBezTo>
                  <a:cubicBezTo>
                    <a:pt x="712" y="9"/>
                    <a:pt x="712" y="9"/>
                    <a:pt x="712" y="9"/>
                  </a:cubicBezTo>
                  <a:cubicBezTo>
                    <a:pt x="713" y="8"/>
                    <a:pt x="713" y="5"/>
                    <a:pt x="712" y="3"/>
                  </a:cubicBezTo>
                  <a:cubicBezTo>
                    <a:pt x="711" y="2"/>
                    <a:pt x="709" y="0"/>
                    <a:pt x="707" y="0"/>
                  </a:cubicBezTo>
                  <a:lnTo>
                    <a:pt x="70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Freeform 12"/>
            <p:cNvSpPr/>
            <p:nvPr/>
          </p:nvSpPr>
          <p:spPr bwMode="auto">
            <a:xfrm>
              <a:off x="4698938" y="1842497"/>
              <a:ext cx="2794123" cy="2448237"/>
            </a:xfrm>
            <a:custGeom>
              <a:avLst/>
              <a:gdLst>
                <a:gd name="T0" fmla="*/ 71 w 2585"/>
                <a:gd name="T1" fmla="*/ 1144 h 2265"/>
                <a:gd name="T2" fmla="*/ 19 w 2585"/>
                <a:gd name="T3" fmla="*/ 1175 h 2265"/>
                <a:gd name="T4" fmla="*/ 652 w 2585"/>
                <a:gd name="T5" fmla="*/ 2240 h 2265"/>
                <a:gd name="T6" fmla="*/ 1935 w 2585"/>
                <a:gd name="T7" fmla="*/ 2265 h 2265"/>
                <a:gd name="T8" fmla="*/ 2585 w 2585"/>
                <a:gd name="T9" fmla="*/ 1142 h 2265"/>
                <a:gd name="T10" fmla="*/ 1935 w 2585"/>
                <a:gd name="T11" fmla="*/ 0 h 2265"/>
                <a:gd name="T12" fmla="*/ 619 w 2585"/>
                <a:gd name="T13" fmla="*/ 0 h 2265"/>
                <a:gd name="T14" fmla="*/ 0 w 2585"/>
                <a:gd name="T15" fmla="*/ 1146 h 2265"/>
                <a:gd name="T16" fmla="*/ 19 w 2585"/>
                <a:gd name="T17" fmla="*/ 1175 h 2265"/>
                <a:gd name="T18" fmla="*/ 71 w 2585"/>
                <a:gd name="T19" fmla="*/ 1144 h 2265"/>
                <a:gd name="T20" fmla="*/ 127 w 2585"/>
                <a:gd name="T21" fmla="*/ 1173 h 2265"/>
                <a:gd name="T22" fmla="*/ 694 w 2585"/>
                <a:gd name="T23" fmla="*/ 124 h 2265"/>
                <a:gd name="T24" fmla="*/ 1863 w 2585"/>
                <a:gd name="T25" fmla="*/ 124 h 2265"/>
                <a:gd name="T26" fmla="*/ 2442 w 2585"/>
                <a:gd name="T27" fmla="*/ 1140 h 2265"/>
                <a:gd name="T28" fmla="*/ 1865 w 2585"/>
                <a:gd name="T29" fmla="*/ 2141 h 2265"/>
                <a:gd name="T30" fmla="*/ 723 w 2585"/>
                <a:gd name="T31" fmla="*/ 2116 h 2265"/>
                <a:gd name="T32" fmla="*/ 125 w 2585"/>
                <a:gd name="T33" fmla="*/ 1113 h 2265"/>
                <a:gd name="T34" fmla="*/ 71 w 2585"/>
                <a:gd name="T35" fmla="*/ 1144 h 2265"/>
                <a:gd name="T36" fmla="*/ 127 w 2585"/>
                <a:gd name="T37" fmla="*/ 1173 h 2265"/>
                <a:gd name="T38" fmla="*/ 71 w 2585"/>
                <a:gd name="T39" fmla="*/ 1144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5" h="2265">
                  <a:moveTo>
                    <a:pt x="71" y="1144"/>
                  </a:moveTo>
                  <a:lnTo>
                    <a:pt x="19" y="1175"/>
                  </a:lnTo>
                  <a:lnTo>
                    <a:pt x="652" y="2240"/>
                  </a:lnTo>
                  <a:lnTo>
                    <a:pt x="1935" y="2265"/>
                  </a:lnTo>
                  <a:lnTo>
                    <a:pt x="2585" y="1142"/>
                  </a:lnTo>
                  <a:lnTo>
                    <a:pt x="1935" y="0"/>
                  </a:lnTo>
                  <a:lnTo>
                    <a:pt x="619" y="0"/>
                  </a:lnTo>
                  <a:lnTo>
                    <a:pt x="0" y="1146"/>
                  </a:lnTo>
                  <a:lnTo>
                    <a:pt x="19" y="1175"/>
                  </a:lnTo>
                  <a:lnTo>
                    <a:pt x="71" y="1144"/>
                  </a:lnTo>
                  <a:lnTo>
                    <a:pt x="127" y="1173"/>
                  </a:lnTo>
                  <a:lnTo>
                    <a:pt x="694" y="124"/>
                  </a:lnTo>
                  <a:lnTo>
                    <a:pt x="1863" y="124"/>
                  </a:lnTo>
                  <a:lnTo>
                    <a:pt x="2442" y="1140"/>
                  </a:lnTo>
                  <a:lnTo>
                    <a:pt x="1865" y="2141"/>
                  </a:lnTo>
                  <a:lnTo>
                    <a:pt x="723" y="2116"/>
                  </a:lnTo>
                  <a:lnTo>
                    <a:pt x="125" y="1113"/>
                  </a:lnTo>
                  <a:lnTo>
                    <a:pt x="71" y="1144"/>
                  </a:lnTo>
                  <a:lnTo>
                    <a:pt x="127" y="1173"/>
                  </a:lnTo>
                  <a:lnTo>
                    <a:pt x="71" y="11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3"/>
            <p:cNvSpPr/>
            <p:nvPr/>
          </p:nvSpPr>
          <p:spPr bwMode="auto">
            <a:xfrm>
              <a:off x="5006995" y="2107317"/>
              <a:ext cx="2167201" cy="1932647"/>
            </a:xfrm>
            <a:custGeom>
              <a:avLst/>
              <a:gdLst>
                <a:gd name="T0" fmla="*/ 70 w 2005"/>
                <a:gd name="T1" fmla="*/ 899 h 1788"/>
                <a:gd name="T2" fmla="*/ 16 w 2005"/>
                <a:gd name="T3" fmla="*/ 930 h 1788"/>
                <a:gd name="T4" fmla="*/ 494 w 2005"/>
                <a:gd name="T5" fmla="*/ 1756 h 1788"/>
                <a:gd name="T6" fmla="*/ 1509 w 2005"/>
                <a:gd name="T7" fmla="*/ 1788 h 1788"/>
                <a:gd name="T8" fmla="*/ 2005 w 2005"/>
                <a:gd name="T9" fmla="*/ 905 h 1788"/>
                <a:gd name="T10" fmla="*/ 1515 w 2005"/>
                <a:gd name="T11" fmla="*/ 0 h 1788"/>
                <a:gd name="T12" fmla="*/ 471 w 2005"/>
                <a:gd name="T13" fmla="*/ 0 h 1788"/>
                <a:gd name="T14" fmla="*/ 0 w 2005"/>
                <a:gd name="T15" fmla="*/ 901 h 1788"/>
                <a:gd name="T16" fmla="*/ 16 w 2005"/>
                <a:gd name="T17" fmla="*/ 930 h 1788"/>
                <a:gd name="T18" fmla="*/ 70 w 2005"/>
                <a:gd name="T19" fmla="*/ 899 h 1788"/>
                <a:gd name="T20" fmla="*/ 126 w 2005"/>
                <a:gd name="T21" fmla="*/ 928 h 1788"/>
                <a:gd name="T22" fmla="*/ 546 w 2005"/>
                <a:gd name="T23" fmla="*/ 124 h 1788"/>
                <a:gd name="T24" fmla="*/ 1441 w 2005"/>
                <a:gd name="T25" fmla="*/ 124 h 1788"/>
                <a:gd name="T26" fmla="*/ 1864 w 2005"/>
                <a:gd name="T27" fmla="*/ 903 h 1788"/>
                <a:gd name="T28" fmla="*/ 1438 w 2005"/>
                <a:gd name="T29" fmla="*/ 1661 h 1788"/>
                <a:gd name="T30" fmla="*/ 568 w 2005"/>
                <a:gd name="T31" fmla="*/ 1634 h 1788"/>
                <a:gd name="T32" fmla="*/ 124 w 2005"/>
                <a:gd name="T33" fmla="*/ 868 h 1788"/>
                <a:gd name="T34" fmla="*/ 70 w 2005"/>
                <a:gd name="T35" fmla="*/ 899 h 1788"/>
                <a:gd name="T36" fmla="*/ 126 w 2005"/>
                <a:gd name="T37" fmla="*/ 928 h 1788"/>
                <a:gd name="T38" fmla="*/ 70 w 2005"/>
                <a:gd name="T39" fmla="*/ 899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5" h="1788">
                  <a:moveTo>
                    <a:pt x="70" y="899"/>
                  </a:moveTo>
                  <a:lnTo>
                    <a:pt x="16" y="930"/>
                  </a:lnTo>
                  <a:lnTo>
                    <a:pt x="494" y="1756"/>
                  </a:lnTo>
                  <a:lnTo>
                    <a:pt x="1509" y="1788"/>
                  </a:lnTo>
                  <a:lnTo>
                    <a:pt x="2005" y="905"/>
                  </a:lnTo>
                  <a:lnTo>
                    <a:pt x="1515" y="0"/>
                  </a:lnTo>
                  <a:lnTo>
                    <a:pt x="471" y="0"/>
                  </a:lnTo>
                  <a:lnTo>
                    <a:pt x="0" y="901"/>
                  </a:lnTo>
                  <a:lnTo>
                    <a:pt x="16" y="930"/>
                  </a:lnTo>
                  <a:lnTo>
                    <a:pt x="70" y="899"/>
                  </a:lnTo>
                  <a:lnTo>
                    <a:pt x="126" y="928"/>
                  </a:lnTo>
                  <a:lnTo>
                    <a:pt x="546" y="124"/>
                  </a:lnTo>
                  <a:lnTo>
                    <a:pt x="1441" y="124"/>
                  </a:lnTo>
                  <a:lnTo>
                    <a:pt x="1864" y="903"/>
                  </a:lnTo>
                  <a:lnTo>
                    <a:pt x="1438" y="1661"/>
                  </a:lnTo>
                  <a:lnTo>
                    <a:pt x="568" y="1634"/>
                  </a:lnTo>
                  <a:lnTo>
                    <a:pt x="124" y="868"/>
                  </a:lnTo>
                  <a:lnTo>
                    <a:pt x="70" y="899"/>
                  </a:lnTo>
                  <a:lnTo>
                    <a:pt x="126" y="928"/>
                  </a:lnTo>
                  <a:lnTo>
                    <a:pt x="70" y="8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4"/>
            <p:cNvSpPr/>
            <p:nvPr/>
          </p:nvSpPr>
          <p:spPr bwMode="auto">
            <a:xfrm>
              <a:off x="5303161" y="2376461"/>
              <a:ext cx="1568384" cy="1388956"/>
            </a:xfrm>
            <a:custGeom>
              <a:avLst/>
              <a:gdLst>
                <a:gd name="T0" fmla="*/ 70 w 1451"/>
                <a:gd name="T1" fmla="*/ 654 h 1285"/>
                <a:gd name="T2" fmla="*/ 16 w 1451"/>
                <a:gd name="T3" fmla="*/ 685 h 1285"/>
                <a:gd name="T4" fmla="*/ 363 w 1451"/>
                <a:gd name="T5" fmla="*/ 1281 h 1285"/>
                <a:gd name="T6" fmla="*/ 1086 w 1451"/>
                <a:gd name="T7" fmla="*/ 1285 h 1285"/>
                <a:gd name="T8" fmla="*/ 1451 w 1451"/>
                <a:gd name="T9" fmla="*/ 652 h 1285"/>
                <a:gd name="T10" fmla="*/ 1117 w 1451"/>
                <a:gd name="T11" fmla="*/ 0 h 1285"/>
                <a:gd name="T12" fmla="*/ 336 w 1451"/>
                <a:gd name="T13" fmla="*/ 0 h 1285"/>
                <a:gd name="T14" fmla="*/ 0 w 1451"/>
                <a:gd name="T15" fmla="*/ 656 h 1285"/>
                <a:gd name="T16" fmla="*/ 16 w 1451"/>
                <a:gd name="T17" fmla="*/ 685 h 1285"/>
                <a:gd name="T18" fmla="*/ 70 w 1451"/>
                <a:gd name="T19" fmla="*/ 654 h 1285"/>
                <a:gd name="T20" fmla="*/ 126 w 1451"/>
                <a:gd name="T21" fmla="*/ 683 h 1285"/>
                <a:gd name="T22" fmla="*/ 411 w 1451"/>
                <a:gd name="T23" fmla="*/ 125 h 1285"/>
                <a:gd name="T24" fmla="*/ 1042 w 1451"/>
                <a:gd name="T25" fmla="*/ 125 h 1285"/>
                <a:gd name="T26" fmla="*/ 1310 w 1451"/>
                <a:gd name="T27" fmla="*/ 648 h 1285"/>
                <a:gd name="T28" fmla="*/ 1015 w 1451"/>
                <a:gd name="T29" fmla="*/ 1161 h 1285"/>
                <a:gd name="T30" fmla="*/ 434 w 1451"/>
                <a:gd name="T31" fmla="*/ 1157 h 1285"/>
                <a:gd name="T32" fmla="*/ 124 w 1451"/>
                <a:gd name="T33" fmla="*/ 623 h 1285"/>
                <a:gd name="T34" fmla="*/ 70 w 1451"/>
                <a:gd name="T35" fmla="*/ 654 h 1285"/>
                <a:gd name="T36" fmla="*/ 126 w 1451"/>
                <a:gd name="T37" fmla="*/ 683 h 1285"/>
                <a:gd name="T38" fmla="*/ 70 w 1451"/>
                <a:gd name="T39" fmla="*/ 654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1" h="1285">
                  <a:moveTo>
                    <a:pt x="70" y="654"/>
                  </a:moveTo>
                  <a:lnTo>
                    <a:pt x="16" y="685"/>
                  </a:lnTo>
                  <a:lnTo>
                    <a:pt x="363" y="1281"/>
                  </a:lnTo>
                  <a:lnTo>
                    <a:pt x="1086" y="1285"/>
                  </a:lnTo>
                  <a:lnTo>
                    <a:pt x="1451" y="652"/>
                  </a:lnTo>
                  <a:lnTo>
                    <a:pt x="1117" y="0"/>
                  </a:lnTo>
                  <a:lnTo>
                    <a:pt x="336" y="0"/>
                  </a:lnTo>
                  <a:lnTo>
                    <a:pt x="0" y="656"/>
                  </a:lnTo>
                  <a:lnTo>
                    <a:pt x="16" y="685"/>
                  </a:lnTo>
                  <a:lnTo>
                    <a:pt x="70" y="654"/>
                  </a:lnTo>
                  <a:lnTo>
                    <a:pt x="126" y="683"/>
                  </a:lnTo>
                  <a:lnTo>
                    <a:pt x="411" y="125"/>
                  </a:lnTo>
                  <a:lnTo>
                    <a:pt x="1042" y="125"/>
                  </a:lnTo>
                  <a:lnTo>
                    <a:pt x="1310" y="648"/>
                  </a:lnTo>
                  <a:lnTo>
                    <a:pt x="1015" y="1161"/>
                  </a:lnTo>
                  <a:lnTo>
                    <a:pt x="434" y="1157"/>
                  </a:lnTo>
                  <a:lnTo>
                    <a:pt x="124" y="623"/>
                  </a:lnTo>
                  <a:lnTo>
                    <a:pt x="70" y="654"/>
                  </a:lnTo>
                  <a:lnTo>
                    <a:pt x="126" y="683"/>
                  </a:lnTo>
                  <a:lnTo>
                    <a:pt x="70" y="6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Freeform 15"/>
            <p:cNvSpPr/>
            <p:nvPr/>
          </p:nvSpPr>
          <p:spPr bwMode="auto">
            <a:xfrm>
              <a:off x="5295594" y="3469249"/>
              <a:ext cx="1571627" cy="967405"/>
            </a:xfrm>
            <a:custGeom>
              <a:avLst/>
              <a:gdLst>
                <a:gd name="T0" fmla="*/ 937 w 1454"/>
                <a:gd name="T1" fmla="*/ 0 h 895"/>
                <a:gd name="T2" fmla="*/ 1454 w 1454"/>
                <a:gd name="T3" fmla="*/ 895 h 895"/>
                <a:gd name="T4" fmla="*/ 0 w 1454"/>
                <a:gd name="T5" fmla="*/ 895 h 895"/>
                <a:gd name="T6" fmla="*/ 517 w 1454"/>
                <a:gd name="T7" fmla="*/ 0 h 895"/>
                <a:gd name="T8" fmla="*/ 937 w 1454"/>
                <a:gd name="T9" fmla="*/ 0 h 895"/>
              </a:gdLst>
              <a:ahLst/>
              <a:cxnLst>
                <a:cxn ang="0">
                  <a:pos x="T0" y="T1"/>
                </a:cxn>
                <a:cxn ang="0">
                  <a:pos x="T2" y="T3"/>
                </a:cxn>
                <a:cxn ang="0">
                  <a:pos x="T4" y="T5"/>
                </a:cxn>
                <a:cxn ang="0">
                  <a:pos x="T6" y="T7"/>
                </a:cxn>
                <a:cxn ang="0">
                  <a:pos x="T8" y="T9"/>
                </a:cxn>
              </a:cxnLst>
              <a:rect l="0" t="0" r="r" b="b"/>
              <a:pathLst>
                <a:path w="1454" h="895">
                  <a:moveTo>
                    <a:pt x="937" y="0"/>
                  </a:moveTo>
                  <a:lnTo>
                    <a:pt x="1454" y="895"/>
                  </a:lnTo>
                  <a:lnTo>
                    <a:pt x="0" y="895"/>
                  </a:lnTo>
                  <a:lnTo>
                    <a:pt x="517" y="0"/>
                  </a:lnTo>
                  <a:lnTo>
                    <a:pt x="937" y="0"/>
                  </a:lnTo>
                  <a:close/>
                </a:path>
              </a:pathLst>
            </a:custGeom>
            <a:solidFill>
              <a:schemeClr val="accent3"/>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6"/>
            <p:cNvSpPr/>
            <p:nvPr/>
          </p:nvSpPr>
          <p:spPr bwMode="auto">
            <a:xfrm>
              <a:off x="5271815" y="3456279"/>
              <a:ext cx="1618105" cy="994427"/>
            </a:xfrm>
            <a:custGeom>
              <a:avLst/>
              <a:gdLst>
                <a:gd name="T0" fmla="*/ 959 w 1497"/>
                <a:gd name="T1" fmla="*/ 12 h 920"/>
                <a:gd name="T2" fmla="*/ 946 w 1497"/>
                <a:gd name="T3" fmla="*/ 18 h 920"/>
                <a:gd name="T4" fmla="*/ 1453 w 1497"/>
                <a:gd name="T5" fmla="*/ 895 h 920"/>
                <a:gd name="T6" fmla="*/ 43 w 1497"/>
                <a:gd name="T7" fmla="*/ 895 h 920"/>
                <a:gd name="T8" fmla="*/ 546 w 1497"/>
                <a:gd name="T9" fmla="*/ 25 h 920"/>
                <a:gd name="T10" fmla="*/ 959 w 1497"/>
                <a:gd name="T11" fmla="*/ 25 h 920"/>
                <a:gd name="T12" fmla="*/ 959 w 1497"/>
                <a:gd name="T13" fmla="*/ 12 h 920"/>
                <a:gd name="T14" fmla="*/ 946 w 1497"/>
                <a:gd name="T15" fmla="*/ 18 h 920"/>
                <a:gd name="T16" fmla="*/ 959 w 1497"/>
                <a:gd name="T17" fmla="*/ 12 h 920"/>
                <a:gd name="T18" fmla="*/ 959 w 1497"/>
                <a:gd name="T19" fmla="*/ 0 h 920"/>
                <a:gd name="T20" fmla="*/ 531 w 1497"/>
                <a:gd name="T21" fmla="*/ 0 h 920"/>
                <a:gd name="T22" fmla="*/ 0 w 1497"/>
                <a:gd name="T23" fmla="*/ 920 h 920"/>
                <a:gd name="T24" fmla="*/ 1497 w 1497"/>
                <a:gd name="T25" fmla="*/ 920 h 920"/>
                <a:gd name="T26" fmla="*/ 965 w 1497"/>
                <a:gd name="T27" fmla="*/ 0 h 920"/>
                <a:gd name="T28" fmla="*/ 959 w 1497"/>
                <a:gd name="T29" fmla="*/ 0 h 920"/>
                <a:gd name="T30" fmla="*/ 959 w 1497"/>
                <a:gd name="T31" fmla="*/ 1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7" h="920">
                  <a:moveTo>
                    <a:pt x="959" y="12"/>
                  </a:moveTo>
                  <a:lnTo>
                    <a:pt x="946" y="18"/>
                  </a:lnTo>
                  <a:lnTo>
                    <a:pt x="1453" y="895"/>
                  </a:lnTo>
                  <a:lnTo>
                    <a:pt x="43" y="895"/>
                  </a:lnTo>
                  <a:lnTo>
                    <a:pt x="546" y="25"/>
                  </a:lnTo>
                  <a:lnTo>
                    <a:pt x="959" y="25"/>
                  </a:lnTo>
                  <a:lnTo>
                    <a:pt x="959" y="12"/>
                  </a:lnTo>
                  <a:lnTo>
                    <a:pt x="946" y="18"/>
                  </a:lnTo>
                  <a:lnTo>
                    <a:pt x="959" y="12"/>
                  </a:lnTo>
                  <a:lnTo>
                    <a:pt x="959" y="0"/>
                  </a:lnTo>
                  <a:lnTo>
                    <a:pt x="531" y="0"/>
                  </a:lnTo>
                  <a:lnTo>
                    <a:pt x="0" y="920"/>
                  </a:lnTo>
                  <a:lnTo>
                    <a:pt x="1497" y="920"/>
                  </a:lnTo>
                  <a:lnTo>
                    <a:pt x="965" y="0"/>
                  </a:lnTo>
                  <a:lnTo>
                    <a:pt x="959" y="0"/>
                  </a:lnTo>
                  <a:lnTo>
                    <a:pt x="9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Freeform 17"/>
            <p:cNvSpPr/>
            <p:nvPr/>
          </p:nvSpPr>
          <p:spPr bwMode="auto">
            <a:xfrm>
              <a:off x="6308397" y="1713869"/>
              <a:ext cx="1344638" cy="1363014"/>
            </a:xfrm>
            <a:custGeom>
              <a:avLst/>
              <a:gdLst>
                <a:gd name="T0" fmla="*/ 517 w 1244"/>
                <a:gd name="T1" fmla="*/ 0 h 1261"/>
                <a:gd name="T2" fmla="*/ 1244 w 1244"/>
                <a:gd name="T3" fmla="*/ 1261 h 1261"/>
                <a:gd name="T4" fmla="*/ 210 w 1244"/>
                <a:gd name="T5" fmla="*/ 1261 h 1261"/>
                <a:gd name="T6" fmla="*/ 0 w 1244"/>
                <a:gd name="T7" fmla="*/ 897 h 1261"/>
                <a:gd name="T8" fmla="*/ 517 w 1244"/>
                <a:gd name="T9" fmla="*/ 0 h 1261"/>
              </a:gdLst>
              <a:ahLst/>
              <a:cxnLst>
                <a:cxn ang="0">
                  <a:pos x="T0" y="T1"/>
                </a:cxn>
                <a:cxn ang="0">
                  <a:pos x="T2" y="T3"/>
                </a:cxn>
                <a:cxn ang="0">
                  <a:pos x="T4" y="T5"/>
                </a:cxn>
                <a:cxn ang="0">
                  <a:pos x="T6" y="T7"/>
                </a:cxn>
                <a:cxn ang="0">
                  <a:pos x="T8" y="T9"/>
                </a:cxn>
              </a:cxnLst>
              <a:rect l="0" t="0" r="r" b="b"/>
              <a:pathLst>
                <a:path w="1244" h="1261">
                  <a:moveTo>
                    <a:pt x="517" y="0"/>
                  </a:moveTo>
                  <a:lnTo>
                    <a:pt x="1244" y="1261"/>
                  </a:lnTo>
                  <a:lnTo>
                    <a:pt x="210" y="1261"/>
                  </a:lnTo>
                  <a:lnTo>
                    <a:pt x="0" y="897"/>
                  </a:lnTo>
                  <a:lnTo>
                    <a:pt x="517" y="0"/>
                  </a:lnTo>
                  <a:close/>
                </a:path>
              </a:pathLst>
            </a:custGeom>
            <a:solidFill>
              <a:schemeClr val="accent2"/>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Freeform 18"/>
            <p:cNvSpPr/>
            <p:nvPr/>
          </p:nvSpPr>
          <p:spPr bwMode="auto">
            <a:xfrm>
              <a:off x="6292183" y="1700899"/>
              <a:ext cx="1373822" cy="1388956"/>
            </a:xfrm>
            <a:custGeom>
              <a:avLst/>
              <a:gdLst>
                <a:gd name="T0" fmla="*/ 256 w 612"/>
                <a:gd name="T1" fmla="*/ 6 h 619"/>
                <a:gd name="T2" fmla="*/ 251 w 612"/>
                <a:gd name="T3" fmla="*/ 9 h 619"/>
                <a:gd name="T4" fmla="*/ 595 w 612"/>
                <a:gd name="T5" fmla="*/ 607 h 619"/>
                <a:gd name="T6" fmla="*/ 111 w 612"/>
                <a:gd name="T7" fmla="*/ 607 h 619"/>
                <a:gd name="T8" fmla="*/ 14 w 612"/>
                <a:gd name="T9" fmla="*/ 438 h 619"/>
                <a:gd name="T10" fmla="*/ 261 w 612"/>
                <a:gd name="T11" fmla="*/ 9 h 619"/>
                <a:gd name="T12" fmla="*/ 256 w 612"/>
                <a:gd name="T13" fmla="*/ 6 h 619"/>
                <a:gd name="T14" fmla="*/ 251 w 612"/>
                <a:gd name="T15" fmla="*/ 9 h 619"/>
                <a:gd name="T16" fmla="*/ 256 w 612"/>
                <a:gd name="T17" fmla="*/ 6 h 619"/>
                <a:gd name="T18" fmla="*/ 251 w 612"/>
                <a:gd name="T19" fmla="*/ 3 h 619"/>
                <a:gd name="T20" fmla="*/ 1 w 612"/>
                <a:gd name="T21" fmla="*/ 435 h 619"/>
                <a:gd name="T22" fmla="*/ 1 w 612"/>
                <a:gd name="T23" fmla="*/ 441 h 619"/>
                <a:gd name="T24" fmla="*/ 102 w 612"/>
                <a:gd name="T25" fmla="*/ 616 h 619"/>
                <a:gd name="T26" fmla="*/ 108 w 612"/>
                <a:gd name="T27" fmla="*/ 619 h 619"/>
                <a:gd name="T28" fmla="*/ 606 w 612"/>
                <a:gd name="T29" fmla="*/ 619 h 619"/>
                <a:gd name="T30" fmla="*/ 611 w 612"/>
                <a:gd name="T31" fmla="*/ 616 h 619"/>
                <a:gd name="T32" fmla="*/ 611 w 612"/>
                <a:gd name="T33" fmla="*/ 610 h 619"/>
                <a:gd name="T34" fmla="*/ 261 w 612"/>
                <a:gd name="T35" fmla="*/ 3 h 619"/>
                <a:gd name="T36" fmla="*/ 256 w 612"/>
                <a:gd name="T37" fmla="*/ 0 h 619"/>
                <a:gd name="T38" fmla="*/ 251 w 612"/>
                <a:gd name="T39" fmla="*/ 3 h 619"/>
                <a:gd name="T40" fmla="*/ 256 w 612"/>
                <a:gd name="T41" fmla="*/ 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2" h="619">
                  <a:moveTo>
                    <a:pt x="256" y="6"/>
                  </a:moveTo>
                  <a:cubicBezTo>
                    <a:pt x="251" y="9"/>
                    <a:pt x="251" y="9"/>
                    <a:pt x="251" y="9"/>
                  </a:cubicBezTo>
                  <a:cubicBezTo>
                    <a:pt x="595" y="607"/>
                    <a:pt x="595" y="607"/>
                    <a:pt x="595" y="607"/>
                  </a:cubicBezTo>
                  <a:cubicBezTo>
                    <a:pt x="111" y="607"/>
                    <a:pt x="111" y="607"/>
                    <a:pt x="111" y="607"/>
                  </a:cubicBezTo>
                  <a:cubicBezTo>
                    <a:pt x="14" y="438"/>
                    <a:pt x="14" y="438"/>
                    <a:pt x="14" y="438"/>
                  </a:cubicBezTo>
                  <a:cubicBezTo>
                    <a:pt x="261" y="9"/>
                    <a:pt x="261" y="9"/>
                    <a:pt x="261" y="9"/>
                  </a:cubicBezTo>
                  <a:cubicBezTo>
                    <a:pt x="256" y="6"/>
                    <a:pt x="256" y="6"/>
                    <a:pt x="256" y="6"/>
                  </a:cubicBezTo>
                  <a:cubicBezTo>
                    <a:pt x="251" y="9"/>
                    <a:pt x="251" y="9"/>
                    <a:pt x="251" y="9"/>
                  </a:cubicBezTo>
                  <a:cubicBezTo>
                    <a:pt x="256" y="6"/>
                    <a:pt x="256" y="6"/>
                    <a:pt x="256" y="6"/>
                  </a:cubicBezTo>
                  <a:cubicBezTo>
                    <a:pt x="251" y="3"/>
                    <a:pt x="251" y="3"/>
                    <a:pt x="251" y="3"/>
                  </a:cubicBezTo>
                  <a:cubicBezTo>
                    <a:pt x="1" y="435"/>
                    <a:pt x="1" y="435"/>
                    <a:pt x="1" y="435"/>
                  </a:cubicBezTo>
                  <a:cubicBezTo>
                    <a:pt x="0" y="437"/>
                    <a:pt x="0" y="439"/>
                    <a:pt x="1" y="441"/>
                  </a:cubicBezTo>
                  <a:cubicBezTo>
                    <a:pt x="102" y="616"/>
                    <a:pt x="102" y="616"/>
                    <a:pt x="102" y="616"/>
                  </a:cubicBezTo>
                  <a:cubicBezTo>
                    <a:pt x="103" y="618"/>
                    <a:pt x="105" y="619"/>
                    <a:pt x="108" y="619"/>
                  </a:cubicBezTo>
                  <a:cubicBezTo>
                    <a:pt x="606" y="619"/>
                    <a:pt x="606" y="619"/>
                    <a:pt x="606" y="619"/>
                  </a:cubicBezTo>
                  <a:cubicBezTo>
                    <a:pt x="608" y="619"/>
                    <a:pt x="610" y="618"/>
                    <a:pt x="611" y="616"/>
                  </a:cubicBezTo>
                  <a:cubicBezTo>
                    <a:pt x="612" y="614"/>
                    <a:pt x="612" y="612"/>
                    <a:pt x="611" y="610"/>
                  </a:cubicBezTo>
                  <a:cubicBezTo>
                    <a:pt x="261" y="3"/>
                    <a:pt x="261" y="3"/>
                    <a:pt x="261" y="3"/>
                  </a:cubicBezTo>
                  <a:cubicBezTo>
                    <a:pt x="260" y="2"/>
                    <a:pt x="258" y="0"/>
                    <a:pt x="256" y="0"/>
                  </a:cubicBezTo>
                  <a:cubicBezTo>
                    <a:pt x="254" y="0"/>
                    <a:pt x="252" y="2"/>
                    <a:pt x="251" y="3"/>
                  </a:cubicBezTo>
                  <a:lnTo>
                    <a:pt x="256"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19"/>
            <p:cNvSpPr/>
            <p:nvPr/>
          </p:nvSpPr>
          <p:spPr bwMode="auto">
            <a:xfrm>
              <a:off x="4510862" y="1713869"/>
              <a:ext cx="1343557" cy="1363014"/>
            </a:xfrm>
            <a:custGeom>
              <a:avLst/>
              <a:gdLst>
                <a:gd name="T0" fmla="*/ 0 w 1243"/>
                <a:gd name="T1" fmla="*/ 1261 h 1261"/>
                <a:gd name="T2" fmla="*/ 0 w 1243"/>
                <a:gd name="T3" fmla="*/ 1261 h 1261"/>
                <a:gd name="T4" fmla="*/ 0 w 1243"/>
                <a:gd name="T5" fmla="*/ 1261 h 1261"/>
                <a:gd name="T6" fmla="*/ 726 w 1243"/>
                <a:gd name="T7" fmla="*/ 0 h 1261"/>
                <a:gd name="T8" fmla="*/ 1243 w 1243"/>
                <a:gd name="T9" fmla="*/ 897 h 1261"/>
                <a:gd name="T10" fmla="*/ 1034 w 1243"/>
                <a:gd name="T11" fmla="*/ 1261 h 1261"/>
                <a:gd name="T12" fmla="*/ 0 w 1243"/>
                <a:gd name="T13" fmla="*/ 1261 h 1261"/>
              </a:gdLst>
              <a:ahLst/>
              <a:cxnLst>
                <a:cxn ang="0">
                  <a:pos x="T0" y="T1"/>
                </a:cxn>
                <a:cxn ang="0">
                  <a:pos x="T2" y="T3"/>
                </a:cxn>
                <a:cxn ang="0">
                  <a:pos x="T4" y="T5"/>
                </a:cxn>
                <a:cxn ang="0">
                  <a:pos x="T6" y="T7"/>
                </a:cxn>
                <a:cxn ang="0">
                  <a:pos x="T8" y="T9"/>
                </a:cxn>
                <a:cxn ang="0">
                  <a:pos x="T10" y="T11"/>
                </a:cxn>
                <a:cxn ang="0">
                  <a:pos x="T12" y="T13"/>
                </a:cxn>
              </a:cxnLst>
              <a:rect l="0" t="0" r="r" b="b"/>
              <a:pathLst>
                <a:path w="1243" h="1261">
                  <a:moveTo>
                    <a:pt x="0" y="1261"/>
                  </a:moveTo>
                  <a:lnTo>
                    <a:pt x="0" y="1261"/>
                  </a:lnTo>
                  <a:lnTo>
                    <a:pt x="0" y="1261"/>
                  </a:lnTo>
                  <a:lnTo>
                    <a:pt x="726" y="0"/>
                  </a:lnTo>
                  <a:lnTo>
                    <a:pt x="1243" y="897"/>
                  </a:lnTo>
                  <a:lnTo>
                    <a:pt x="1034" y="1261"/>
                  </a:lnTo>
                  <a:lnTo>
                    <a:pt x="0" y="1261"/>
                  </a:lnTo>
                  <a:close/>
                </a:path>
              </a:pathLst>
            </a:custGeom>
            <a:solidFill>
              <a:schemeClr val="accent1"/>
            </a:solid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20"/>
            <p:cNvSpPr/>
            <p:nvPr/>
          </p:nvSpPr>
          <p:spPr bwMode="auto">
            <a:xfrm>
              <a:off x="4494649" y="1700898"/>
              <a:ext cx="1373822" cy="1411654"/>
            </a:xfrm>
            <a:custGeom>
              <a:avLst/>
              <a:gdLst>
                <a:gd name="T0" fmla="*/ 7 w 612"/>
                <a:gd name="T1" fmla="*/ 613 h 619"/>
                <a:gd name="T2" fmla="*/ 4 w 612"/>
                <a:gd name="T3" fmla="*/ 608 h 619"/>
                <a:gd name="T4" fmla="*/ 3 w 612"/>
                <a:gd name="T5" fmla="*/ 608 h 619"/>
                <a:gd name="T6" fmla="*/ 7 w 612"/>
                <a:gd name="T7" fmla="*/ 613 h 619"/>
                <a:gd name="T8" fmla="*/ 12 w 612"/>
                <a:gd name="T9" fmla="*/ 610 h 619"/>
                <a:gd name="T10" fmla="*/ 12 w 612"/>
                <a:gd name="T11" fmla="*/ 610 h 619"/>
                <a:gd name="T12" fmla="*/ 7 w 612"/>
                <a:gd name="T13" fmla="*/ 613 h 619"/>
                <a:gd name="T14" fmla="*/ 12 w 612"/>
                <a:gd name="T15" fmla="*/ 616 h 619"/>
                <a:gd name="T16" fmla="*/ 357 w 612"/>
                <a:gd name="T17" fmla="*/ 18 h 619"/>
                <a:gd name="T18" fmla="*/ 599 w 612"/>
                <a:gd name="T19" fmla="*/ 438 h 619"/>
                <a:gd name="T20" fmla="*/ 501 w 612"/>
                <a:gd name="T21" fmla="*/ 607 h 619"/>
                <a:gd name="T22" fmla="*/ 7 w 612"/>
                <a:gd name="T23" fmla="*/ 607 h 619"/>
                <a:gd name="T24" fmla="*/ 4 w 612"/>
                <a:gd name="T25" fmla="*/ 608 h 619"/>
                <a:gd name="T26" fmla="*/ 7 w 612"/>
                <a:gd name="T27" fmla="*/ 613 h 619"/>
                <a:gd name="T28" fmla="*/ 7 w 612"/>
                <a:gd name="T29" fmla="*/ 619 h 619"/>
                <a:gd name="T30" fmla="*/ 505 w 612"/>
                <a:gd name="T31" fmla="*/ 619 h 619"/>
                <a:gd name="T32" fmla="*/ 510 w 612"/>
                <a:gd name="T33" fmla="*/ 616 h 619"/>
                <a:gd name="T34" fmla="*/ 611 w 612"/>
                <a:gd name="T35" fmla="*/ 441 h 619"/>
                <a:gd name="T36" fmla="*/ 611 w 612"/>
                <a:gd name="T37" fmla="*/ 435 h 619"/>
                <a:gd name="T38" fmla="*/ 362 w 612"/>
                <a:gd name="T39" fmla="*/ 3 h 619"/>
                <a:gd name="T40" fmla="*/ 357 w 612"/>
                <a:gd name="T41" fmla="*/ 0 h 619"/>
                <a:gd name="T42" fmla="*/ 351 w 612"/>
                <a:gd name="T43" fmla="*/ 3 h 619"/>
                <a:gd name="T44" fmla="*/ 1 w 612"/>
                <a:gd name="T45" fmla="*/ 610 h 619"/>
                <a:gd name="T46" fmla="*/ 1 w 612"/>
                <a:gd name="T47" fmla="*/ 616 h 619"/>
                <a:gd name="T48" fmla="*/ 2 w 612"/>
                <a:gd name="T49" fmla="*/ 616 h 619"/>
                <a:gd name="T50" fmla="*/ 5 w 612"/>
                <a:gd name="T51" fmla="*/ 619 h 619"/>
                <a:gd name="T52" fmla="*/ 10 w 612"/>
                <a:gd name="T53" fmla="*/ 618 h 619"/>
                <a:gd name="T54" fmla="*/ 10 w 612"/>
                <a:gd name="T55" fmla="*/ 618 h 619"/>
                <a:gd name="T56" fmla="*/ 7 w 612"/>
                <a:gd name="T57" fmla="*/ 613 h 619"/>
                <a:gd name="T58" fmla="*/ 7 w 612"/>
                <a:gd name="T59" fmla="*/ 619 h 619"/>
                <a:gd name="T60" fmla="*/ 7 w 612"/>
                <a:gd name="T61" fmla="*/ 61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2" h="619">
                  <a:moveTo>
                    <a:pt x="7" y="613"/>
                  </a:moveTo>
                  <a:cubicBezTo>
                    <a:pt x="4" y="608"/>
                    <a:pt x="4" y="608"/>
                    <a:pt x="4" y="608"/>
                  </a:cubicBezTo>
                  <a:cubicBezTo>
                    <a:pt x="3" y="608"/>
                    <a:pt x="3" y="608"/>
                    <a:pt x="3" y="608"/>
                  </a:cubicBezTo>
                  <a:cubicBezTo>
                    <a:pt x="7" y="613"/>
                    <a:pt x="7" y="613"/>
                    <a:pt x="7" y="613"/>
                  </a:cubicBezTo>
                  <a:cubicBezTo>
                    <a:pt x="12" y="610"/>
                    <a:pt x="12" y="610"/>
                    <a:pt x="12" y="610"/>
                  </a:cubicBezTo>
                  <a:cubicBezTo>
                    <a:pt x="12" y="610"/>
                    <a:pt x="12" y="610"/>
                    <a:pt x="12" y="610"/>
                  </a:cubicBezTo>
                  <a:cubicBezTo>
                    <a:pt x="7" y="613"/>
                    <a:pt x="7" y="613"/>
                    <a:pt x="7" y="613"/>
                  </a:cubicBezTo>
                  <a:cubicBezTo>
                    <a:pt x="12" y="616"/>
                    <a:pt x="12" y="616"/>
                    <a:pt x="12" y="616"/>
                  </a:cubicBezTo>
                  <a:cubicBezTo>
                    <a:pt x="357" y="18"/>
                    <a:pt x="357" y="18"/>
                    <a:pt x="357" y="18"/>
                  </a:cubicBezTo>
                  <a:cubicBezTo>
                    <a:pt x="599" y="438"/>
                    <a:pt x="599" y="438"/>
                    <a:pt x="599" y="438"/>
                  </a:cubicBezTo>
                  <a:cubicBezTo>
                    <a:pt x="501" y="607"/>
                    <a:pt x="501" y="607"/>
                    <a:pt x="501" y="607"/>
                  </a:cubicBezTo>
                  <a:cubicBezTo>
                    <a:pt x="7" y="607"/>
                    <a:pt x="7" y="607"/>
                    <a:pt x="7" y="607"/>
                  </a:cubicBezTo>
                  <a:cubicBezTo>
                    <a:pt x="6" y="607"/>
                    <a:pt x="5" y="607"/>
                    <a:pt x="4" y="608"/>
                  </a:cubicBezTo>
                  <a:cubicBezTo>
                    <a:pt x="7" y="613"/>
                    <a:pt x="7" y="613"/>
                    <a:pt x="7" y="613"/>
                  </a:cubicBezTo>
                  <a:cubicBezTo>
                    <a:pt x="7" y="619"/>
                    <a:pt x="7" y="619"/>
                    <a:pt x="7" y="619"/>
                  </a:cubicBezTo>
                  <a:cubicBezTo>
                    <a:pt x="505" y="619"/>
                    <a:pt x="505" y="619"/>
                    <a:pt x="505" y="619"/>
                  </a:cubicBezTo>
                  <a:cubicBezTo>
                    <a:pt x="507" y="619"/>
                    <a:pt x="509" y="618"/>
                    <a:pt x="510" y="616"/>
                  </a:cubicBezTo>
                  <a:cubicBezTo>
                    <a:pt x="611" y="441"/>
                    <a:pt x="611" y="441"/>
                    <a:pt x="611" y="441"/>
                  </a:cubicBezTo>
                  <a:cubicBezTo>
                    <a:pt x="612" y="439"/>
                    <a:pt x="612" y="437"/>
                    <a:pt x="611" y="435"/>
                  </a:cubicBezTo>
                  <a:cubicBezTo>
                    <a:pt x="362" y="3"/>
                    <a:pt x="362" y="3"/>
                    <a:pt x="362" y="3"/>
                  </a:cubicBezTo>
                  <a:cubicBezTo>
                    <a:pt x="361" y="2"/>
                    <a:pt x="359" y="0"/>
                    <a:pt x="357" y="0"/>
                  </a:cubicBezTo>
                  <a:cubicBezTo>
                    <a:pt x="354" y="0"/>
                    <a:pt x="352" y="2"/>
                    <a:pt x="351" y="3"/>
                  </a:cubicBezTo>
                  <a:cubicBezTo>
                    <a:pt x="1" y="610"/>
                    <a:pt x="1" y="610"/>
                    <a:pt x="1" y="610"/>
                  </a:cubicBezTo>
                  <a:cubicBezTo>
                    <a:pt x="0" y="612"/>
                    <a:pt x="0" y="614"/>
                    <a:pt x="1" y="616"/>
                  </a:cubicBezTo>
                  <a:cubicBezTo>
                    <a:pt x="2" y="616"/>
                    <a:pt x="2" y="616"/>
                    <a:pt x="2" y="616"/>
                  </a:cubicBezTo>
                  <a:cubicBezTo>
                    <a:pt x="2" y="618"/>
                    <a:pt x="4" y="619"/>
                    <a:pt x="5" y="619"/>
                  </a:cubicBezTo>
                  <a:cubicBezTo>
                    <a:pt x="7" y="619"/>
                    <a:pt x="9" y="619"/>
                    <a:pt x="10" y="618"/>
                  </a:cubicBezTo>
                  <a:cubicBezTo>
                    <a:pt x="10" y="618"/>
                    <a:pt x="10" y="618"/>
                    <a:pt x="10" y="618"/>
                  </a:cubicBezTo>
                  <a:cubicBezTo>
                    <a:pt x="7" y="613"/>
                    <a:pt x="7" y="613"/>
                    <a:pt x="7" y="613"/>
                  </a:cubicBezTo>
                  <a:cubicBezTo>
                    <a:pt x="7" y="619"/>
                    <a:pt x="7" y="619"/>
                    <a:pt x="7" y="619"/>
                  </a:cubicBezTo>
                  <a:lnTo>
                    <a:pt x="7" y="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9" name="Group 19"/>
          <p:cNvGrpSpPr/>
          <p:nvPr/>
        </p:nvGrpSpPr>
        <p:grpSpPr>
          <a:xfrm>
            <a:off x="5072054" y="2384493"/>
            <a:ext cx="314717" cy="459971"/>
            <a:chOff x="6258454" y="3849160"/>
            <a:chExt cx="330200" cy="482600"/>
          </a:xfrm>
          <a:solidFill>
            <a:schemeClr val="bg1"/>
          </a:solidFill>
        </p:grpSpPr>
        <p:sp>
          <p:nvSpPr>
            <p:cNvPr id="20"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Group 22"/>
          <p:cNvGrpSpPr/>
          <p:nvPr/>
        </p:nvGrpSpPr>
        <p:grpSpPr>
          <a:xfrm>
            <a:off x="6692230" y="2398474"/>
            <a:ext cx="458457" cy="431223"/>
            <a:chOff x="8106304" y="3879322"/>
            <a:chExt cx="481012" cy="452438"/>
          </a:xfrm>
          <a:solidFill>
            <a:schemeClr val="bg1"/>
          </a:solidFill>
        </p:grpSpPr>
        <p:sp>
          <p:nvSpPr>
            <p:cNvPr id="23" name="Freeform 32"/>
            <p:cNvSpPr>
              <a:spLocks noEditPoints="1"/>
            </p:cNvSpPr>
            <p:nvPr/>
          </p:nvSpPr>
          <p:spPr bwMode="auto">
            <a:xfrm>
              <a:off x="8166629" y="3939647"/>
              <a:ext cx="361950" cy="241300"/>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33"/>
            <p:cNvSpPr>
              <a:spLocks noEditPoints="1"/>
            </p:cNvSpPr>
            <p:nvPr/>
          </p:nvSpPr>
          <p:spPr bwMode="auto">
            <a:xfrm>
              <a:off x="8106304" y="3879322"/>
              <a:ext cx="481012" cy="452438"/>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p:spPr>
          <p:txBody>
            <a:bodyPr vert="horz" wrap="square" lIns="91440" tIns="45720" rIns="91440" bIns="45720" numCol="1" anchor="t" anchorCtr="0" compatLnSpc="1"/>
            <a:lstStyle/>
            <a:p>
              <a:endParaRPr lang="id-ID">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5" name="Group 25"/>
          <p:cNvGrpSpPr/>
          <p:nvPr/>
        </p:nvGrpSpPr>
        <p:grpSpPr>
          <a:xfrm>
            <a:off x="5831187" y="3849112"/>
            <a:ext cx="535571" cy="443809"/>
            <a:chOff x="-1587" y="1789113"/>
            <a:chExt cx="963613" cy="798512"/>
          </a:xfrm>
          <a:solidFill>
            <a:schemeClr val="bg1"/>
          </a:solidFill>
        </p:grpSpPr>
        <p:sp>
          <p:nvSpPr>
            <p:cNvPr id="26" name="Freeform 11"/>
            <p:cNvSpPr>
              <a:spLocks noEditPoints="1"/>
            </p:cNvSpPr>
            <p:nvPr/>
          </p:nvSpPr>
          <p:spPr bwMode="auto">
            <a:xfrm>
              <a:off x="-1587" y="1789113"/>
              <a:ext cx="963613" cy="798512"/>
            </a:xfrm>
            <a:custGeom>
              <a:avLst/>
              <a:gdLst>
                <a:gd name="T0" fmla="*/ 174 w 256"/>
                <a:gd name="T1" fmla="*/ 16 h 212"/>
                <a:gd name="T2" fmla="*/ 240 w 256"/>
                <a:gd name="T3" fmla="*/ 82 h 212"/>
                <a:gd name="T4" fmla="*/ 240 w 256"/>
                <a:gd name="T5" fmla="*/ 85 h 212"/>
                <a:gd name="T6" fmla="*/ 174 w 256"/>
                <a:gd name="T7" fmla="*/ 148 h 212"/>
                <a:gd name="T8" fmla="*/ 136 w 256"/>
                <a:gd name="T9" fmla="*/ 148 h 212"/>
                <a:gd name="T10" fmla="*/ 75 w 256"/>
                <a:gd name="T11" fmla="*/ 195 h 212"/>
                <a:gd name="T12" fmla="*/ 82 w 256"/>
                <a:gd name="T13" fmla="*/ 149 h 212"/>
                <a:gd name="T14" fmla="*/ 16 w 256"/>
                <a:gd name="T15" fmla="*/ 85 h 212"/>
                <a:gd name="T16" fmla="*/ 16 w 256"/>
                <a:gd name="T17" fmla="*/ 82 h 212"/>
                <a:gd name="T18" fmla="*/ 83 w 256"/>
                <a:gd name="T19" fmla="*/ 16 h 212"/>
                <a:gd name="T20" fmla="*/ 172 w 256"/>
                <a:gd name="T21" fmla="*/ 16 h 212"/>
                <a:gd name="T22" fmla="*/ 174 w 256"/>
                <a:gd name="T23" fmla="*/ 0 h 212"/>
                <a:gd name="T24" fmla="*/ 83 w 256"/>
                <a:gd name="T25" fmla="*/ 0 h 212"/>
                <a:gd name="T26" fmla="*/ 0 w 256"/>
                <a:gd name="T27" fmla="*/ 82 h 212"/>
                <a:gd name="T28" fmla="*/ 0 w 256"/>
                <a:gd name="T29" fmla="*/ 85 h 212"/>
                <a:gd name="T30" fmla="*/ 63 w 256"/>
                <a:gd name="T31" fmla="*/ 164 h 212"/>
                <a:gd name="T32" fmla="*/ 59 w 256"/>
                <a:gd name="T33" fmla="*/ 193 h 212"/>
                <a:gd name="T34" fmla="*/ 66 w 256"/>
                <a:gd name="T35" fmla="*/ 209 h 212"/>
                <a:gd name="T36" fmla="*/ 75 w 256"/>
                <a:gd name="T37" fmla="*/ 212 h 212"/>
                <a:gd name="T38" fmla="*/ 84 w 256"/>
                <a:gd name="T39" fmla="*/ 208 h 212"/>
                <a:gd name="T40" fmla="*/ 141 w 256"/>
                <a:gd name="T41" fmla="*/ 164 h 212"/>
                <a:gd name="T42" fmla="*/ 174 w 256"/>
                <a:gd name="T43" fmla="*/ 164 h 212"/>
                <a:gd name="T44" fmla="*/ 256 w 256"/>
                <a:gd name="T45" fmla="*/ 85 h 212"/>
                <a:gd name="T46" fmla="*/ 256 w 256"/>
                <a:gd name="T47" fmla="*/ 82 h 212"/>
                <a:gd name="T48" fmla="*/ 174 w 256"/>
                <a:gd name="T49"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6" h="212">
                  <a:moveTo>
                    <a:pt x="174" y="16"/>
                  </a:moveTo>
                  <a:cubicBezTo>
                    <a:pt x="210" y="16"/>
                    <a:pt x="240" y="46"/>
                    <a:pt x="240" y="82"/>
                  </a:cubicBezTo>
                  <a:cubicBezTo>
                    <a:pt x="240" y="85"/>
                    <a:pt x="240" y="85"/>
                    <a:pt x="240" y="85"/>
                  </a:cubicBezTo>
                  <a:cubicBezTo>
                    <a:pt x="240" y="121"/>
                    <a:pt x="210" y="148"/>
                    <a:pt x="174" y="148"/>
                  </a:cubicBezTo>
                  <a:cubicBezTo>
                    <a:pt x="136" y="148"/>
                    <a:pt x="136" y="148"/>
                    <a:pt x="136" y="148"/>
                  </a:cubicBezTo>
                  <a:cubicBezTo>
                    <a:pt x="75" y="195"/>
                    <a:pt x="75" y="195"/>
                    <a:pt x="75" y="195"/>
                  </a:cubicBezTo>
                  <a:cubicBezTo>
                    <a:pt x="82" y="149"/>
                    <a:pt x="82" y="149"/>
                    <a:pt x="82" y="149"/>
                  </a:cubicBezTo>
                  <a:cubicBezTo>
                    <a:pt x="46" y="149"/>
                    <a:pt x="16" y="121"/>
                    <a:pt x="16" y="85"/>
                  </a:cubicBezTo>
                  <a:cubicBezTo>
                    <a:pt x="16" y="82"/>
                    <a:pt x="16" y="82"/>
                    <a:pt x="16" y="82"/>
                  </a:cubicBezTo>
                  <a:cubicBezTo>
                    <a:pt x="16" y="46"/>
                    <a:pt x="47" y="16"/>
                    <a:pt x="83" y="16"/>
                  </a:cubicBezTo>
                  <a:cubicBezTo>
                    <a:pt x="172" y="16"/>
                    <a:pt x="172" y="16"/>
                    <a:pt x="172" y="16"/>
                  </a:cubicBezTo>
                  <a:moveTo>
                    <a:pt x="174" y="0"/>
                  </a:moveTo>
                  <a:cubicBezTo>
                    <a:pt x="83" y="0"/>
                    <a:pt x="83" y="0"/>
                    <a:pt x="83" y="0"/>
                  </a:cubicBezTo>
                  <a:cubicBezTo>
                    <a:pt x="38" y="0"/>
                    <a:pt x="0" y="37"/>
                    <a:pt x="0" y="82"/>
                  </a:cubicBezTo>
                  <a:cubicBezTo>
                    <a:pt x="0" y="85"/>
                    <a:pt x="0" y="85"/>
                    <a:pt x="0" y="85"/>
                  </a:cubicBezTo>
                  <a:cubicBezTo>
                    <a:pt x="0" y="123"/>
                    <a:pt x="28" y="155"/>
                    <a:pt x="63" y="164"/>
                  </a:cubicBezTo>
                  <a:cubicBezTo>
                    <a:pt x="59" y="193"/>
                    <a:pt x="59" y="193"/>
                    <a:pt x="59" y="193"/>
                  </a:cubicBezTo>
                  <a:cubicBezTo>
                    <a:pt x="58" y="200"/>
                    <a:pt x="61" y="206"/>
                    <a:pt x="66" y="209"/>
                  </a:cubicBezTo>
                  <a:cubicBezTo>
                    <a:pt x="69" y="211"/>
                    <a:pt x="72" y="212"/>
                    <a:pt x="75" y="212"/>
                  </a:cubicBezTo>
                  <a:cubicBezTo>
                    <a:pt x="78" y="212"/>
                    <a:pt x="82" y="210"/>
                    <a:pt x="84" y="208"/>
                  </a:cubicBezTo>
                  <a:cubicBezTo>
                    <a:pt x="141" y="164"/>
                    <a:pt x="141" y="164"/>
                    <a:pt x="141" y="164"/>
                  </a:cubicBezTo>
                  <a:cubicBezTo>
                    <a:pt x="174" y="164"/>
                    <a:pt x="174" y="164"/>
                    <a:pt x="174" y="164"/>
                  </a:cubicBezTo>
                  <a:cubicBezTo>
                    <a:pt x="219" y="164"/>
                    <a:pt x="256" y="130"/>
                    <a:pt x="256" y="85"/>
                  </a:cubicBezTo>
                  <a:cubicBezTo>
                    <a:pt x="256" y="82"/>
                    <a:pt x="256" y="82"/>
                    <a:pt x="256" y="82"/>
                  </a:cubicBezTo>
                  <a:cubicBezTo>
                    <a:pt x="256" y="37"/>
                    <a:pt x="219" y="0"/>
                    <a:pt x="174" y="0"/>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12"/>
            <p:cNvSpPr/>
            <p:nvPr/>
          </p:nvSpPr>
          <p:spPr bwMode="auto">
            <a:xfrm>
              <a:off x="220663" y="1901825"/>
              <a:ext cx="58738" cy="33337"/>
            </a:xfrm>
            <a:custGeom>
              <a:avLst/>
              <a:gdLst>
                <a:gd name="T0" fmla="*/ 4 w 16"/>
                <a:gd name="T1" fmla="*/ 9 h 9"/>
                <a:gd name="T2" fmla="*/ 0 w 16"/>
                <a:gd name="T3" fmla="*/ 5 h 9"/>
                <a:gd name="T4" fmla="*/ 4 w 16"/>
                <a:gd name="T5" fmla="*/ 1 h 9"/>
                <a:gd name="T6" fmla="*/ 12 w 16"/>
                <a:gd name="T7" fmla="*/ 0 h 9"/>
                <a:gd name="T8" fmla="*/ 16 w 16"/>
                <a:gd name="T9" fmla="*/ 4 h 9"/>
                <a:gd name="T10" fmla="*/ 12 w 16"/>
                <a:gd name="T11" fmla="*/ 8 h 9"/>
                <a:gd name="T12" fmla="*/ 5 w 16"/>
                <a:gd name="T13" fmla="*/ 9 h 9"/>
                <a:gd name="T14" fmla="*/ 4 w 1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4" y="9"/>
                  </a:moveTo>
                  <a:cubicBezTo>
                    <a:pt x="3" y="9"/>
                    <a:pt x="1" y="7"/>
                    <a:pt x="0" y="5"/>
                  </a:cubicBezTo>
                  <a:cubicBezTo>
                    <a:pt x="0" y="3"/>
                    <a:pt x="2" y="1"/>
                    <a:pt x="4" y="1"/>
                  </a:cubicBezTo>
                  <a:cubicBezTo>
                    <a:pt x="6" y="0"/>
                    <a:pt x="9" y="0"/>
                    <a:pt x="12" y="0"/>
                  </a:cubicBezTo>
                  <a:cubicBezTo>
                    <a:pt x="14" y="0"/>
                    <a:pt x="16" y="2"/>
                    <a:pt x="16" y="4"/>
                  </a:cubicBezTo>
                  <a:cubicBezTo>
                    <a:pt x="16" y="6"/>
                    <a:pt x="14" y="8"/>
                    <a:pt x="12" y="8"/>
                  </a:cubicBezTo>
                  <a:cubicBezTo>
                    <a:pt x="10" y="8"/>
                    <a:pt x="7" y="8"/>
                    <a:pt x="5" y="9"/>
                  </a:cubicBezTo>
                  <a:cubicBezTo>
                    <a:pt x="5" y="9"/>
                    <a:pt x="5" y="9"/>
                    <a:pt x="4" y="9"/>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Freeform 13"/>
            <p:cNvSpPr/>
            <p:nvPr/>
          </p:nvSpPr>
          <p:spPr bwMode="auto">
            <a:xfrm>
              <a:off x="88901" y="1912938"/>
              <a:ext cx="131763" cy="192087"/>
            </a:xfrm>
            <a:custGeom>
              <a:avLst/>
              <a:gdLst>
                <a:gd name="T0" fmla="*/ 4 w 35"/>
                <a:gd name="T1" fmla="*/ 51 h 51"/>
                <a:gd name="T2" fmla="*/ 0 w 35"/>
                <a:gd name="T3" fmla="*/ 47 h 51"/>
                <a:gd name="T4" fmla="*/ 0 w 35"/>
                <a:gd name="T5" fmla="*/ 46 h 51"/>
                <a:gd name="T6" fmla="*/ 29 w 35"/>
                <a:gd name="T7" fmla="*/ 0 h 51"/>
                <a:gd name="T8" fmla="*/ 34 w 35"/>
                <a:gd name="T9" fmla="*/ 2 h 51"/>
                <a:gd name="T10" fmla="*/ 32 w 35"/>
                <a:gd name="T11" fmla="*/ 8 h 51"/>
                <a:gd name="T12" fmla="*/ 8 w 35"/>
                <a:gd name="T13" fmla="*/ 46 h 51"/>
                <a:gd name="T14" fmla="*/ 8 w 35"/>
                <a:gd name="T15" fmla="*/ 47 h 51"/>
                <a:gd name="T16" fmla="*/ 4 w 3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51">
                  <a:moveTo>
                    <a:pt x="4" y="51"/>
                  </a:moveTo>
                  <a:cubicBezTo>
                    <a:pt x="2" y="51"/>
                    <a:pt x="0" y="49"/>
                    <a:pt x="0" y="47"/>
                  </a:cubicBezTo>
                  <a:cubicBezTo>
                    <a:pt x="0" y="46"/>
                    <a:pt x="0" y="46"/>
                    <a:pt x="0" y="46"/>
                  </a:cubicBezTo>
                  <a:cubicBezTo>
                    <a:pt x="0" y="27"/>
                    <a:pt x="12" y="8"/>
                    <a:pt x="29" y="0"/>
                  </a:cubicBezTo>
                  <a:cubicBezTo>
                    <a:pt x="31" y="0"/>
                    <a:pt x="34" y="0"/>
                    <a:pt x="34" y="2"/>
                  </a:cubicBezTo>
                  <a:cubicBezTo>
                    <a:pt x="35" y="4"/>
                    <a:pt x="34" y="7"/>
                    <a:pt x="32" y="8"/>
                  </a:cubicBezTo>
                  <a:cubicBezTo>
                    <a:pt x="18" y="14"/>
                    <a:pt x="8" y="30"/>
                    <a:pt x="8" y="46"/>
                  </a:cubicBezTo>
                  <a:cubicBezTo>
                    <a:pt x="8" y="47"/>
                    <a:pt x="8" y="47"/>
                    <a:pt x="8" y="47"/>
                  </a:cubicBezTo>
                  <a:cubicBezTo>
                    <a:pt x="8" y="49"/>
                    <a:pt x="6" y="51"/>
                    <a:pt x="4" y="51"/>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Freeform 14"/>
            <p:cNvSpPr>
              <a:spLocks noEditPoints="1"/>
            </p:cNvSpPr>
            <p:nvPr/>
          </p:nvSpPr>
          <p:spPr bwMode="auto">
            <a:xfrm>
              <a:off x="231776" y="2052638"/>
              <a:ext cx="134938"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5"/>
            <p:cNvSpPr>
              <a:spLocks noEditPoints="1"/>
            </p:cNvSpPr>
            <p:nvPr/>
          </p:nvSpPr>
          <p:spPr bwMode="auto">
            <a:xfrm>
              <a:off x="411163"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Freeform 16"/>
            <p:cNvSpPr>
              <a:spLocks noEditPoints="1"/>
            </p:cNvSpPr>
            <p:nvPr/>
          </p:nvSpPr>
          <p:spPr bwMode="auto">
            <a:xfrm>
              <a:off x="592138" y="2052638"/>
              <a:ext cx="136525" cy="134937"/>
            </a:xfrm>
            <a:custGeom>
              <a:avLst/>
              <a:gdLst>
                <a:gd name="T0" fmla="*/ 18 w 36"/>
                <a:gd name="T1" fmla="*/ 36 h 36"/>
                <a:gd name="T2" fmla="*/ 0 w 36"/>
                <a:gd name="T3" fmla="*/ 18 h 36"/>
                <a:gd name="T4" fmla="*/ 18 w 36"/>
                <a:gd name="T5" fmla="*/ 0 h 36"/>
                <a:gd name="T6" fmla="*/ 36 w 36"/>
                <a:gd name="T7" fmla="*/ 18 h 36"/>
                <a:gd name="T8" fmla="*/ 18 w 36"/>
                <a:gd name="T9" fmla="*/ 36 h 36"/>
                <a:gd name="T10" fmla="*/ 18 w 36"/>
                <a:gd name="T11" fmla="*/ 8 h 36"/>
                <a:gd name="T12" fmla="*/ 8 w 36"/>
                <a:gd name="T13" fmla="*/ 18 h 36"/>
                <a:gd name="T14" fmla="*/ 18 w 36"/>
                <a:gd name="T15" fmla="*/ 28 h 36"/>
                <a:gd name="T16" fmla="*/ 28 w 36"/>
                <a:gd name="T17" fmla="*/ 18 h 36"/>
                <a:gd name="T18" fmla="*/ 18 w 36"/>
                <a:gd name="T1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8" y="36"/>
                    <a:pt x="0" y="28"/>
                    <a:pt x="0" y="18"/>
                  </a:cubicBezTo>
                  <a:cubicBezTo>
                    <a:pt x="0" y="8"/>
                    <a:pt x="8" y="0"/>
                    <a:pt x="18" y="0"/>
                  </a:cubicBezTo>
                  <a:cubicBezTo>
                    <a:pt x="28" y="0"/>
                    <a:pt x="36" y="8"/>
                    <a:pt x="36" y="18"/>
                  </a:cubicBezTo>
                  <a:cubicBezTo>
                    <a:pt x="36" y="28"/>
                    <a:pt x="28" y="36"/>
                    <a:pt x="18" y="36"/>
                  </a:cubicBezTo>
                  <a:close/>
                  <a:moveTo>
                    <a:pt x="18" y="8"/>
                  </a:moveTo>
                  <a:cubicBezTo>
                    <a:pt x="12" y="8"/>
                    <a:pt x="8" y="13"/>
                    <a:pt x="8" y="18"/>
                  </a:cubicBezTo>
                  <a:cubicBezTo>
                    <a:pt x="8" y="24"/>
                    <a:pt x="12" y="28"/>
                    <a:pt x="18" y="28"/>
                  </a:cubicBezTo>
                  <a:cubicBezTo>
                    <a:pt x="23" y="28"/>
                    <a:pt x="28" y="24"/>
                    <a:pt x="28" y="18"/>
                  </a:cubicBezTo>
                  <a:cubicBezTo>
                    <a:pt x="28" y="13"/>
                    <a:pt x="23" y="8"/>
                    <a:pt x="18" y="8"/>
                  </a:cubicBezTo>
                  <a:close/>
                </a:path>
              </a:pathLst>
            </a:custGeom>
            <a:grpFill/>
            <a:ln>
              <a:noFill/>
            </a:ln>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32" name="Rectangle 29"/>
          <p:cNvSpPr/>
          <p:nvPr/>
        </p:nvSpPr>
        <p:spPr>
          <a:xfrm>
            <a:off x="8188960" y="2456815"/>
            <a:ext cx="2913380" cy="860425"/>
          </a:xfrm>
          <a:prstGeom prst="rect">
            <a:avLst/>
          </a:prstGeom>
        </p:spPr>
        <p:txBody>
          <a:bodyPr wrap="square">
            <a:spAutoFit/>
          </a:bodyPr>
          <a:lstStyle/>
          <a:p>
            <a:pPr lvl="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指创业投资的投资方的资本和其他财产不会蒙受损失，但预期实际收益有损失的可能性。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8188960" y="2007235"/>
            <a:ext cx="2759075"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收益性风险</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29"/>
          <p:cNvSpPr/>
          <p:nvPr/>
        </p:nvSpPr>
        <p:spPr>
          <a:xfrm>
            <a:off x="1076325" y="2456180"/>
            <a:ext cx="2979420" cy="1373505"/>
          </a:xfrm>
          <a:prstGeom prst="rect">
            <a:avLst/>
          </a:prstGeom>
        </p:spPr>
        <p:txBody>
          <a:bodyPr wrap="square">
            <a:spAutoFit/>
          </a:bodyPr>
          <a:lstStyle/>
          <a:p>
            <a:pPr lvl="0" algn="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指从创业投资的安全性角度来看，不但预期实际收益有损失的可能，而且专业投资者与创业者自身投入的其他财产也可能蒙受损失，即投资方财产的安全存在危险。</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5" name="Rectangle 30"/>
          <p:cNvSpPr/>
          <p:nvPr/>
        </p:nvSpPr>
        <p:spPr>
          <a:xfrm>
            <a:off x="1075690" y="2007235"/>
            <a:ext cx="2980055" cy="337185"/>
          </a:xfrm>
          <a:prstGeom prst="rect">
            <a:avLst/>
          </a:prstGeom>
        </p:spPr>
        <p:txBody>
          <a:bodyPr wrap="square">
            <a:spAutoFit/>
          </a:bodyPr>
          <a:lstStyle/>
          <a:p>
            <a:pPr lvl="0" algn="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 安全性风险</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29"/>
          <p:cNvSpPr/>
          <p:nvPr/>
        </p:nvSpPr>
        <p:spPr>
          <a:xfrm>
            <a:off x="3027680" y="5371465"/>
            <a:ext cx="6079490" cy="603885"/>
          </a:xfrm>
          <a:prstGeom prst="rect">
            <a:avLst/>
          </a:prstGeom>
        </p:spPr>
        <p:txBody>
          <a:bodyPr wrap="square">
            <a:spAutoFit/>
          </a:bodyPr>
          <a:lstStyle/>
          <a:p>
            <a:pPr lvl="0" algn="ct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指投资方的资本、其他财产以及预期实际收益不会蒙受损失，但资金有可能不能按期转移或支付，造成资金运营的停滞，使投资方蒙受损失的可能性。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7" name="Rectangle 30"/>
          <p:cNvSpPr/>
          <p:nvPr/>
        </p:nvSpPr>
        <p:spPr>
          <a:xfrm>
            <a:off x="4029075" y="4910455"/>
            <a:ext cx="4098290" cy="337185"/>
          </a:xfrm>
          <a:prstGeom prst="rect">
            <a:avLst/>
          </a:prstGeom>
        </p:spPr>
        <p:txBody>
          <a:bodyPr wrap="square">
            <a:spAutoFit/>
          </a:bodyPr>
          <a:lstStyle/>
          <a:p>
            <a:pPr lvl="0" algn="ctr"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流动性风险</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p:cNvSpPr/>
          <p:nvPr/>
        </p:nvSpPr>
        <p:spPr>
          <a:xfrm>
            <a:off x="0" y="1815548"/>
            <a:ext cx="12192000" cy="3783496"/>
          </a:xfrm>
          <a:prstGeom prst="rect">
            <a:avLst/>
          </a:prstGeom>
          <a:blipFill>
            <a:blip r:embed="rId1"/>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p:cNvSpPr txBox="1"/>
          <p:nvPr/>
        </p:nvSpPr>
        <p:spPr>
          <a:xfrm>
            <a:off x="1357981" y="472698"/>
            <a:ext cx="4953635" cy="521970"/>
          </a:xfrm>
          <a:prstGeom prst="rect">
            <a:avLst/>
          </a:prstGeom>
          <a:noFill/>
        </p:spPr>
        <p:txBody>
          <a:bodyPr wrap="none" rtlCol="0">
            <a:spAutoFit/>
          </a:bodyPr>
          <a:lstStyle/>
          <a:p>
            <a:pPr algn="l"/>
            <a:r>
              <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第七章　创业机会与风险</a:t>
            </a:r>
            <a:endPar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p:cNvGrpSpPr/>
          <p:nvPr/>
        </p:nvGrpSpPr>
        <p:grpSpPr>
          <a:xfrm>
            <a:off x="1838036" y="2611830"/>
            <a:ext cx="2381772" cy="2190932"/>
            <a:chOff x="1470701" y="1821913"/>
            <a:chExt cx="3820826" cy="3607097"/>
          </a:xfrm>
        </p:grpSpPr>
        <p:sp>
          <p:nvSpPr>
            <p:cNvPr id="8" name="矩形 1"/>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p:cNvSpPr txBox="1"/>
            <p:nvPr/>
          </p:nvSpPr>
          <p:spPr>
            <a:xfrm>
              <a:off x="2019199" y="2450755"/>
              <a:ext cx="2723828" cy="19738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案例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小故事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文本框 17"/>
          <p:cNvSpPr txBox="1"/>
          <p:nvPr/>
        </p:nvSpPr>
        <p:spPr>
          <a:xfrm>
            <a:off x="4857750" y="2611755"/>
            <a:ext cx="5334000" cy="521970"/>
          </a:xfrm>
          <a:prstGeom prst="rect">
            <a:avLst/>
          </a:prstGeom>
          <a:noFill/>
        </p:spPr>
        <p:txBody>
          <a:bodyPr wrap="square" rtlCol="0">
            <a:spAutoFit/>
          </a:bodyPr>
          <a:lstStyle/>
          <a:p>
            <a:r>
              <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杭州姑娘“混搭”创意一夜致富</a:t>
            </a:r>
            <a:endPar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9"/>
          <p:cNvSpPr txBox="1"/>
          <p:nvPr>
            <p:custDataLst>
              <p:tags r:id="rId2"/>
            </p:custDataLst>
          </p:nvPr>
        </p:nvSpPr>
        <p:spPr>
          <a:xfrm>
            <a:off x="4857750" y="3133725"/>
            <a:ext cx="5854065" cy="2009775"/>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2009 年的7 月，只要搭上日全食这根线，商家似乎只需坐着数钱就可以了，而家住杭州的27 岁姑娘朱炎更是“忙得连数钱的时间都没有”。</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5 月时，店里的日全食观测用具开始卖得俏起来了，但朱炎心里很清楚，卖十几元钱一副的护目镜，销量跑得再大，销售额也难以有什么突破。她想到了混搭销售，开始主推价格数百元的天文望远镜，然后建议客户配上两块观测日全食的小镜片。当然，这些小镜片可免费赠送。</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正是这个小小的创意，让朱炎的小店在淘宝网上三百多家同行中脱颖而出。半个月时间，她进账50 万元。</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101725" y="388620"/>
            <a:ext cx="4089400" cy="398780"/>
          </a:xfrm>
          <a:prstGeom prst="rect">
            <a:avLst/>
          </a:prstGeom>
          <a:noFill/>
        </p:spPr>
        <p:txBody>
          <a:bodyPr wrap="square" rtlCol="0">
            <a:spAutoFit/>
          </a:bodyPr>
          <a:p>
            <a:r>
              <a:rPr lang="zh-CN" altLang="en-US" sz="2000"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z="2000"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endParaRPr>
          </a:p>
        </p:txBody>
      </p:sp>
      <p:grpSp>
        <p:nvGrpSpPr>
          <p:cNvPr id="43" name="组合 42"/>
          <p:cNvGrpSpPr/>
          <p:nvPr/>
        </p:nvGrpSpPr>
        <p:grpSpPr>
          <a:xfrm>
            <a:off x="2107565" y="1193165"/>
            <a:ext cx="7713345" cy="5081270"/>
            <a:chOff x="3319" y="1319"/>
            <a:chExt cx="12147" cy="8002"/>
          </a:xfrm>
        </p:grpSpPr>
        <p:sp>
          <p:nvSpPr>
            <p:cNvPr id="41" name="Freeform: Shape 25"/>
            <p:cNvSpPr/>
            <p:nvPr/>
          </p:nvSpPr>
          <p:spPr bwMode="auto">
            <a:xfrm>
              <a:off x="3320" y="1721"/>
              <a:ext cx="6070"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rgbClr val="DEAF81"/>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（一）项目选择风险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7"/>
            <p:cNvSpPr/>
            <p:nvPr/>
          </p:nvSpPr>
          <p:spPr bwMode="auto">
            <a:xfrm flipH="1">
              <a:off x="9798" y="7182"/>
              <a:ext cx="5669"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（六）团队分歧的风险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26"/>
            <p:cNvSpPr/>
            <p:nvPr/>
          </p:nvSpPr>
          <p:spPr bwMode="auto">
            <a:xfrm flipH="1">
              <a:off x="9798" y="5017"/>
              <a:ext cx="5669"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p:spPr>
          <p:txBody>
            <a:bodyPr vert="horz" wrap="none" lIns="121920" tIns="60960" rIns="121920" bIns="60960" anchor="ctr" anchorCtr="0" compatLnSpc="1">
              <a:no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（四）竞争风险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Freeform: Shape 26"/>
            <p:cNvSpPr/>
            <p:nvPr/>
          </p:nvSpPr>
          <p:spPr bwMode="auto">
            <a:xfrm flipH="1">
              <a:off x="9798" y="2826"/>
              <a:ext cx="5669"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5">
                <a:lumMod val="60000"/>
                <a:lumOff val="40000"/>
              </a:schemeClr>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（二）资金风险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Freeform: Shape 25"/>
            <p:cNvSpPr/>
            <p:nvPr/>
          </p:nvSpPr>
          <p:spPr bwMode="auto">
            <a:xfrm>
              <a:off x="3319" y="3953"/>
              <a:ext cx="6064"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6">
                <a:lumMod val="75000"/>
              </a:schemeClr>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（三）管理风险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Freeform: Shape 3"/>
            <p:cNvSpPr/>
            <p:nvPr/>
          </p:nvSpPr>
          <p:spPr bwMode="auto">
            <a:xfrm>
              <a:off x="3319" y="8313"/>
              <a:ext cx="6064" cy="100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（七）人力资源流失风险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Shape 22"/>
            <p:cNvSpPr/>
            <p:nvPr/>
          </p:nvSpPr>
          <p:spPr>
            <a:xfrm>
              <a:off x="9107" y="4652"/>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Shape 23"/>
            <p:cNvSpPr/>
            <p:nvPr/>
          </p:nvSpPr>
          <p:spPr>
            <a:xfrm>
              <a:off x="9383" y="4652"/>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Shape 24"/>
            <p:cNvSpPr/>
            <p:nvPr/>
          </p:nvSpPr>
          <p:spPr>
            <a:xfrm flipH="1">
              <a:off x="9801" y="4652"/>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25"/>
            <p:cNvSpPr/>
            <p:nvPr/>
          </p:nvSpPr>
          <p:spPr bwMode="auto">
            <a:xfrm>
              <a:off x="3319" y="6118"/>
              <a:ext cx="6064" cy="1064"/>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2"/>
            </a:solidFill>
            <a:ln>
              <a:noFill/>
            </a:ln>
          </p:spPr>
          <p:txBody>
            <a:bodyPr vert="horz" wrap="none" lIns="121920" tIns="60960" rIns="121920" bIns="60960" anchor="ctr" anchorCtr="0" compatLnSpc="1">
              <a:normAutofit/>
            </a:bodyPr>
            <a:p>
              <a:pPr algn="ctr"/>
              <a:r>
                <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（五）核心竞争力缺乏的风险</a:t>
              </a:r>
              <a:endParaRPr sz="2000">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23"/>
            <p:cNvSpPr/>
            <p:nvPr/>
          </p:nvSpPr>
          <p:spPr>
            <a:xfrm>
              <a:off x="9383" y="3541"/>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22"/>
            <p:cNvSpPr/>
            <p:nvPr/>
          </p:nvSpPr>
          <p:spPr>
            <a:xfrm>
              <a:off x="9107" y="3551"/>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24"/>
            <p:cNvSpPr/>
            <p:nvPr/>
          </p:nvSpPr>
          <p:spPr>
            <a:xfrm flipH="1">
              <a:off x="9801" y="3523"/>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19"/>
            <p:cNvSpPr/>
            <p:nvPr/>
          </p:nvSpPr>
          <p:spPr>
            <a:xfrm>
              <a:off x="9107" y="5747"/>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Shape 20"/>
            <p:cNvSpPr/>
            <p:nvPr/>
          </p:nvSpPr>
          <p:spPr>
            <a:xfrm>
              <a:off x="9383" y="5747"/>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21"/>
            <p:cNvSpPr/>
            <p:nvPr/>
          </p:nvSpPr>
          <p:spPr>
            <a:xfrm flipH="1">
              <a:off x="9801" y="5747"/>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6"/>
            <p:cNvSpPr/>
            <p:nvPr/>
          </p:nvSpPr>
          <p:spPr>
            <a:xfrm>
              <a:off x="9107" y="6847"/>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7"/>
            <p:cNvSpPr/>
            <p:nvPr/>
          </p:nvSpPr>
          <p:spPr>
            <a:xfrm>
              <a:off x="9383" y="6847"/>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8"/>
            <p:cNvSpPr/>
            <p:nvPr/>
          </p:nvSpPr>
          <p:spPr>
            <a:xfrm flipH="1">
              <a:off x="9801" y="6847"/>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4" name="Group 9"/>
            <p:cNvGrpSpPr/>
            <p:nvPr/>
          </p:nvGrpSpPr>
          <p:grpSpPr>
            <a:xfrm rot="0">
              <a:off x="9383" y="7942"/>
              <a:ext cx="416" cy="1196"/>
              <a:chOff x="4469832" y="3408828"/>
              <a:chExt cx="263878" cy="759478"/>
            </a:xfrm>
            <a:solidFill>
              <a:schemeClr val="accent4"/>
            </a:solidFill>
          </p:grpSpPr>
          <p:sp>
            <p:nvSpPr>
              <p:cNvPr id="27" name="Freeform: Shape 15"/>
              <p:cNvSpPr/>
              <p:nvPr/>
            </p:nvSpPr>
            <p:spPr>
              <a:xfrm>
                <a:off x="4470479" y="3408828"/>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16"/>
              <p:cNvSpPr/>
              <p:nvPr/>
            </p:nvSpPr>
            <p:spPr>
              <a:xfrm>
                <a:off x="4469832" y="4115863"/>
                <a:ext cx="263231" cy="52443"/>
              </a:xfrm>
              <a:custGeom>
                <a:avLst/>
                <a:gdLst>
                  <a:gd name="connsiteX0" fmla="*/ 0 w 413533"/>
                  <a:gd name="connsiteY0" fmla="*/ 0 h 82388"/>
                  <a:gd name="connsiteX1" fmla="*/ 413533 w 413533"/>
                  <a:gd name="connsiteY1" fmla="*/ 0 h 82388"/>
                  <a:gd name="connsiteX2" fmla="*/ 410293 w 413533"/>
                  <a:gd name="connsiteY2" fmla="*/ 4444 h 82388"/>
                  <a:gd name="connsiteX3" fmla="*/ 206766 w 413533"/>
                  <a:gd name="connsiteY3" fmla="*/ 82388 h 82388"/>
                  <a:gd name="connsiteX4" fmla="*/ 3240 w 413533"/>
                  <a:gd name="connsiteY4" fmla="*/ 4444 h 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33" h="82388">
                    <a:moveTo>
                      <a:pt x="0" y="0"/>
                    </a:moveTo>
                    <a:lnTo>
                      <a:pt x="413533" y="0"/>
                    </a:lnTo>
                    <a:lnTo>
                      <a:pt x="410293" y="4444"/>
                    </a:lnTo>
                    <a:cubicBezTo>
                      <a:pt x="358206" y="52602"/>
                      <a:pt x="286248" y="82388"/>
                      <a:pt x="206766" y="82388"/>
                    </a:cubicBezTo>
                    <a:cubicBezTo>
                      <a:pt x="127284" y="82388"/>
                      <a:pt x="55327" y="52602"/>
                      <a:pt x="3240" y="44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5" name="Freeform: Shape 10"/>
            <p:cNvSpPr/>
            <p:nvPr/>
          </p:nvSpPr>
          <p:spPr>
            <a:xfrm rot="20560681">
              <a:off x="8950" y="8010"/>
              <a:ext cx="629" cy="113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Freeform: Shape 11"/>
            <p:cNvSpPr/>
            <p:nvPr/>
          </p:nvSpPr>
          <p:spPr>
            <a:xfrm rot="1039318" flipH="1">
              <a:off x="9622" y="8002"/>
              <a:ext cx="629" cy="113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2"/>
            <p:cNvGrpSpPr/>
            <p:nvPr/>
          </p:nvGrpSpPr>
          <p:grpSpPr>
            <a:xfrm rot="0">
              <a:off x="9111" y="8937"/>
              <a:ext cx="964" cy="385"/>
              <a:chOff x="4292842" y="4040090"/>
              <a:chExt cx="612414" cy="244247"/>
            </a:xfrm>
          </p:grpSpPr>
          <p:sp>
            <p:nvSpPr>
              <p:cNvPr id="25" name="Oval 13"/>
              <p:cNvSpPr/>
              <p:nvPr/>
            </p:nvSpPr>
            <p:spPr>
              <a:xfrm>
                <a:off x="4292842" y="4040090"/>
                <a:ext cx="612414" cy="244247"/>
              </a:xfrm>
              <a:prstGeom prst="ellipse">
                <a:avLst/>
              </a:prstGeom>
              <a:solidFill>
                <a:srgbClr val="F2A1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Oval 14"/>
              <p:cNvSpPr/>
              <p:nvPr/>
            </p:nvSpPr>
            <p:spPr>
              <a:xfrm>
                <a:off x="4469832" y="4112952"/>
                <a:ext cx="277584" cy="11070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 name="Freeform: Shape 23"/>
            <p:cNvSpPr/>
            <p:nvPr/>
          </p:nvSpPr>
          <p:spPr>
            <a:xfrm>
              <a:off x="9383" y="2442"/>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 name="Freeform: Shape 22"/>
            <p:cNvSpPr/>
            <p:nvPr/>
          </p:nvSpPr>
          <p:spPr>
            <a:xfrm>
              <a:off x="9107" y="2452"/>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Shape 24"/>
            <p:cNvSpPr/>
            <p:nvPr/>
          </p:nvSpPr>
          <p:spPr>
            <a:xfrm flipH="1">
              <a:off x="9801" y="2424"/>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Shape 23"/>
            <p:cNvSpPr/>
            <p:nvPr/>
          </p:nvSpPr>
          <p:spPr>
            <a:xfrm>
              <a:off x="9383" y="1337"/>
              <a:ext cx="415" cy="1111"/>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rgbClr val="DEAF8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Freeform: Shape 22"/>
            <p:cNvSpPr/>
            <p:nvPr/>
          </p:nvSpPr>
          <p:spPr>
            <a:xfrm>
              <a:off x="9107" y="1347"/>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rgbClr val="D38F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Freeform: Shape 24"/>
            <p:cNvSpPr/>
            <p:nvPr/>
          </p:nvSpPr>
          <p:spPr>
            <a:xfrm flipH="1">
              <a:off x="9801" y="1319"/>
              <a:ext cx="283" cy="1466"/>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rgbClr val="F4F1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0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1568450"/>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大学生创业时如果缺乏前期市场调研和论证，只是凭自己的兴趣和想象来决定投资方向，甚至仅凭一时心血来潮做决定，一定会碰得头破血流。</a:t>
            </a:r>
            <a:endParaRPr lang="zh-CN" altLang="en-US" sz="1600">
              <a:latin typeface="微软雅黑" panose="020B0503020204020204" pitchFamily="34" charset="-122"/>
              <a:ea typeface="微软雅黑" panose="020B0503020204020204" pitchFamily="34" charset="-122"/>
            </a:endParaRPr>
          </a:p>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大学生创业者在创业初期一定要做好市场调研，在了解市场的基础上创业。一般来说，大学生创业者资金实力较弱，选择启动资金不多、人手配备要求不高的项目，从小本经营做起比较适宜。</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（一）项目选择风险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2306955"/>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资金风险在创业初期会一直伴随在创业者的左右。是否有足够的资金创办企业是创业者遇到的第一个问题。企业创办起来后，就必须考虑是否有足够的资金支持企业的日常运作。对于初创企业来说，如果连续几个月入不敷出或者因为其他原因导致企业的现金流中断，都会给企业带来极大的威胁。相当多的企业会在创办初期因资金紧缺而严重影响业务的拓展，甚至错失商机而不得不关门大吉。另外，如果没有广阔的融资渠道，创业计划只能是一纸空谈。除了银行贷款、自筹资金、民间借贷等传统方式外，还可以充分利用风险投资、创业基金等融资渠道。</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（二）资金风险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2306955"/>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一些大学生创业者虽然技术出类拔萃，但理财、营销、沟通、管理方面的能力普遍不足。要想创业成功，大学生创业者必须技术、经营两手抓，可从合伙创业、家庭创业或从虚拟店铺开始，锻炼创业能力，也可以聘用职业经理人负责企业的日常运作。创业失败者，基本上都是管理方面出了问题，其中包括：决策随意、信息不通、理念不清、患得患失、用人不当、忽视创新、急功近利、盲目跟风、意志薄弱等。特别是大学生知识单一、经验不足、资金实力和心理素质明显不足，更会增加管理上的风险。</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（三）管理风险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2306955"/>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寻找蓝海是创业的良好开端，但并非所有的新创企业都能找到蓝海。更何况，蓝海也只是暂时的，所以，竞争是必然的。如何面对竞争是每个企业都要随时考虑的事，而对新创企业更是如此。如果创业者选择的行业是一个竞争非常激烈的领域，那么在创业之初极有可能受到同行的强烈排挤。一些大企业为了把小企业吞并或挤垮，常会采用低价销售的手段。对于大企业来说，由于规模效益或实力雄厚，短时间的降价并不会对它造成致命的伤害，而对初创企业则意味着可能面临被彻底毁灭的危险。因此，考虑好如何应对来自同行的残酷竞争是创业企业生存的必要准备。</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309626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（四）竞争风险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1568450"/>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对于具有长远发展目标的创业者来说，他们的目标是不断地发展壮大企业，因此，企业是否具有自己的核心竞争力就是最主要的风险。一个依赖别人的产品或市场来打天下的企业是永远不会成长为优秀企业的。核心竞争力在创业之初可能不是最重要的问题，但要谋求长远的发展，就是最不可忽视的问题。没有核心竞争力的企业终究会被淘汰出局。</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445643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（五）核心竞争力缺乏的风险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1938020"/>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现代企业越来越重视团队的力量。创业企业在诞生或成长过程中最主要的力量来源一般都是创业团队，一个优秀的创业团队能使创业企业迅速地发展起来。但与此同时，风险也就蕴含在其中，团队的力量越大，产生的风险也就越大。一旦创业团队的核心成员在某些问题上产生分歧不能达到意见统一时，极有可能会对企业造成强烈的冲击。事实上，做好团队的协作并非易事。特别是与股权、利益相关联时，很多初创时很好的伙伴都会闹得不欢而散。</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445643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（六）团队分歧的风险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5116830" cy="368300"/>
          </a:xfrm>
          <a:prstGeom prst="rect">
            <a:avLst/>
          </a:prstGeom>
          <a:noFill/>
        </p:spPr>
        <p:txBody>
          <a:bodyPr wrap="square" rtlCol="0">
            <a:spAutoFit/>
          </a:bodyPr>
          <a:p>
            <a:r>
              <a:rPr lang="zh-CN" altLang="en-US" spc="600" dirty="0">
                <a:solidFill>
                  <a:schemeClr val="tx1">
                    <a:lumMod val="75000"/>
                    <a:lumOff val="25000"/>
                  </a:schemeClr>
                </a:solidFill>
                <a:latin typeface="冬青黑体简体中文 W6" panose="020B0600000000000000" charset="-122"/>
                <a:ea typeface="冬青黑体简体中文 W6" panose="020B0600000000000000" charset="-122"/>
                <a:sym typeface="思源黑体" panose="020B0500000000000000" pitchFamily="34" charset="-122"/>
              </a:rPr>
              <a:t>大学生常遇到的创业风险</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1495425" y="3045460"/>
            <a:ext cx="9201150" cy="1198880"/>
          </a:xfrm>
          <a:prstGeom prst="rect">
            <a:avLst/>
          </a:prstGeom>
          <a:noFill/>
        </p:spPr>
        <p:txBody>
          <a:bodyPr wrap="square" rtlCol="0" anchor="t">
            <a:spAutoFit/>
          </a:bodyPr>
          <a:p>
            <a:pPr indent="406400" fontAlgn="auto">
              <a:lnSpc>
                <a:spcPct val="150000"/>
              </a:lnSpc>
              <a:spcBef>
                <a:spcPts val="0"/>
              </a:spcBef>
              <a:spcAft>
                <a:spcPts val="0"/>
              </a:spcAft>
              <a:buFont typeface="BatangChe" panose="02030609000101010101" charset="-127"/>
              <a:buNone/>
              <a:extLst>
                <a:ext uri="{35155182-B16C-46BC-9424-99874614C6A1}">
                  <wpsdc:indentchars xmlns:wpsdc="http://www.wps.cn/officeDocument/2017/drawingmlCustomData" val="200" checksum="1740828767"/>
                </a:ext>
              </a:extLst>
            </a:pPr>
            <a:r>
              <a:rPr lang="zh-CN" altLang="en-US" sz="1600">
                <a:latin typeface="微软雅黑" panose="020B0503020204020204" pitchFamily="34" charset="-122"/>
                <a:ea typeface="微软雅黑" panose="020B0503020204020204" pitchFamily="34" charset="-122"/>
              </a:rPr>
              <a:t>一些研发、生产或经营性企业需要面向市场，大量的高素质专业人才或业务队伍是这类企业成长的重要基础。防止专业人才及业务骨干流失应当是创业者时刻注意的问题。在那些依靠某种技术或专利创业的企业中，拥有或掌握这一关键技术的业务骨干的流失是创业失败的最主要风险源。</a:t>
            </a:r>
            <a:endParaRPr lang="zh-CN" altLang="en-US" sz="1600">
              <a:latin typeface="微软雅黑" panose="020B0503020204020204" pitchFamily="34" charset="-122"/>
              <a:ea typeface="微软雅黑" panose="020B0503020204020204" pitchFamily="34" charset="-122"/>
            </a:endParaRPr>
          </a:p>
        </p:txBody>
      </p:sp>
      <p:sp>
        <p:nvSpPr>
          <p:cNvPr id="3" name="文本框 2"/>
          <p:cNvSpPr txBox="1"/>
          <p:nvPr/>
        </p:nvSpPr>
        <p:spPr>
          <a:xfrm>
            <a:off x="1495425" y="2230755"/>
            <a:ext cx="4456430" cy="368300"/>
          </a:xfrm>
          <a:prstGeom prst="rect">
            <a:avLst/>
          </a:prstGeom>
          <a:noFill/>
        </p:spPr>
        <p:txBody>
          <a:bodyPr wrap="square" rtlCol="0" anchor="t">
            <a:spAutoFit/>
          </a:bodyPr>
          <a:p>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（七）人力资源流失风险</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8"/>
          <p:cNvGrpSpPr/>
          <p:nvPr/>
        </p:nvGrpSpPr>
        <p:grpSpPr>
          <a:xfrm>
            <a:off x="1447801" y="1725661"/>
            <a:ext cx="2309813" cy="1924050"/>
            <a:chOff x="1447801" y="2466975"/>
            <a:chExt cx="2309813" cy="1924050"/>
          </a:xfrm>
        </p:grpSpPr>
        <p:sp>
          <p:nvSpPr>
            <p:cNvPr id="3" name="Freeform 5"/>
            <p:cNvSpPr/>
            <p:nvPr/>
          </p:nvSpPr>
          <p:spPr bwMode="auto">
            <a:xfrm>
              <a:off x="1455739" y="2549525"/>
              <a:ext cx="2290763"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6 w 610"/>
                <a:gd name="T21" fmla="*/ 228 h 488"/>
                <a:gd name="T22" fmla="*/ 156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6" y="228"/>
                    <a:pt x="156" y="228"/>
                    <a:pt x="156" y="228"/>
                  </a:cubicBezTo>
                  <a:cubicBezTo>
                    <a:pt x="166" y="241"/>
                    <a:pt x="166" y="259"/>
                    <a:pt x="156"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6"/>
            <p:cNvSpPr/>
            <p:nvPr/>
          </p:nvSpPr>
          <p:spPr bwMode="auto">
            <a:xfrm>
              <a:off x="1447801" y="2466975"/>
              <a:ext cx="2309813" cy="1795463"/>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8 w 615"/>
                <a:gd name="T15" fmla="*/ 260 h 476"/>
                <a:gd name="T16" fmla="*/ 158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8" y="260"/>
                    <a:pt x="158" y="260"/>
                    <a:pt x="158" y="260"/>
                  </a:cubicBezTo>
                  <a:cubicBezTo>
                    <a:pt x="168" y="247"/>
                    <a:pt x="168" y="229"/>
                    <a:pt x="158"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Shape 2723"/>
            <p:cNvSpPr/>
            <p:nvPr/>
          </p:nvSpPr>
          <p:spPr>
            <a:xfrm>
              <a:off x="2458244" y="3131768"/>
              <a:ext cx="468000" cy="46800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7" name="Group 63"/>
          <p:cNvGrpSpPr/>
          <p:nvPr/>
        </p:nvGrpSpPr>
        <p:grpSpPr>
          <a:xfrm>
            <a:off x="3779839" y="1725661"/>
            <a:ext cx="2305050" cy="1924050"/>
            <a:chOff x="3779839" y="2466975"/>
            <a:chExt cx="2305050" cy="1924050"/>
          </a:xfrm>
        </p:grpSpPr>
        <p:sp>
          <p:nvSpPr>
            <p:cNvPr id="8" name="Freeform 64"/>
            <p:cNvSpPr/>
            <p:nvPr/>
          </p:nvSpPr>
          <p:spPr bwMode="auto">
            <a:xfrm>
              <a:off x="3787776" y="2549525"/>
              <a:ext cx="2289175"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5 w 610"/>
                <a:gd name="T21" fmla="*/ 228 h 488"/>
                <a:gd name="T22" fmla="*/ 155 w 610"/>
                <a:gd name="T23" fmla="*/ 272 h 488"/>
                <a:gd name="T24" fmla="*/ 21 w 610"/>
                <a:gd name="T25" fmla="*/ 431 h 488"/>
                <a:gd name="T26" fmla="*/ 0 w 610"/>
                <a:gd name="T27" fmla="*/ 431 h 488"/>
                <a:gd name="T28" fmla="*/ 0 w 610"/>
                <a:gd name="T29" fmla="*/ 465 h 488"/>
                <a:gd name="T30" fmla="*/ 0 w 610"/>
                <a:gd name="T31" fmla="*/ 465 h 488"/>
                <a:gd name="T32" fmla="*/ 2 w 610"/>
                <a:gd name="T33" fmla="*/ 475 h 488"/>
                <a:gd name="T34" fmla="*/ 22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5" y="228"/>
                    <a:pt x="155" y="228"/>
                    <a:pt x="155" y="228"/>
                  </a:cubicBezTo>
                  <a:cubicBezTo>
                    <a:pt x="166" y="241"/>
                    <a:pt x="166" y="259"/>
                    <a:pt x="155" y="272"/>
                  </a:cubicBezTo>
                  <a:cubicBezTo>
                    <a:pt x="21" y="431"/>
                    <a:pt x="21" y="431"/>
                    <a:pt x="21" y="431"/>
                  </a:cubicBezTo>
                  <a:cubicBezTo>
                    <a:pt x="0" y="431"/>
                    <a:pt x="0" y="431"/>
                    <a:pt x="0" y="431"/>
                  </a:cubicBezTo>
                  <a:cubicBezTo>
                    <a:pt x="0" y="465"/>
                    <a:pt x="0" y="465"/>
                    <a:pt x="0" y="465"/>
                  </a:cubicBezTo>
                  <a:cubicBezTo>
                    <a:pt x="0" y="465"/>
                    <a:pt x="0" y="465"/>
                    <a:pt x="0" y="465"/>
                  </a:cubicBezTo>
                  <a:cubicBezTo>
                    <a:pt x="0" y="469"/>
                    <a:pt x="0" y="472"/>
                    <a:pt x="2" y="475"/>
                  </a:cubicBezTo>
                  <a:cubicBezTo>
                    <a:pt x="6" y="483"/>
                    <a:pt x="14" y="488"/>
                    <a:pt x="22"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Freeform 65"/>
            <p:cNvSpPr/>
            <p:nvPr/>
          </p:nvSpPr>
          <p:spPr bwMode="auto">
            <a:xfrm>
              <a:off x="3779839" y="2466975"/>
              <a:ext cx="2305050" cy="1795463"/>
            </a:xfrm>
            <a:custGeom>
              <a:avLst/>
              <a:gdLst>
                <a:gd name="T0" fmla="*/ 604 w 614"/>
                <a:gd name="T1" fmla="*/ 216 h 476"/>
                <a:gd name="T2" fmla="*/ 604 w 614"/>
                <a:gd name="T3" fmla="*/ 260 h 476"/>
                <a:gd name="T4" fmla="*/ 443 w 614"/>
                <a:gd name="T5" fmla="*/ 452 h 476"/>
                <a:gd name="T6" fmla="*/ 391 w 614"/>
                <a:gd name="T7" fmla="*/ 476 h 476"/>
                <a:gd name="T8" fmla="*/ 24 w 614"/>
                <a:gd name="T9" fmla="*/ 476 h 476"/>
                <a:gd name="T10" fmla="*/ 4 w 614"/>
                <a:gd name="T11" fmla="*/ 463 h 476"/>
                <a:gd name="T12" fmla="*/ 7 w 614"/>
                <a:gd name="T13" fmla="*/ 439 h 476"/>
                <a:gd name="T14" fmla="*/ 157 w 614"/>
                <a:gd name="T15" fmla="*/ 260 h 476"/>
                <a:gd name="T16" fmla="*/ 157 w 614"/>
                <a:gd name="T17" fmla="*/ 216 h 476"/>
                <a:gd name="T18" fmla="*/ 7 w 614"/>
                <a:gd name="T19" fmla="*/ 37 h 476"/>
                <a:gd name="T20" fmla="*/ 4 w 614"/>
                <a:gd name="T21" fmla="*/ 13 h 476"/>
                <a:gd name="T22" fmla="*/ 24 w 614"/>
                <a:gd name="T23" fmla="*/ 0 h 476"/>
                <a:gd name="T24" fmla="*/ 391 w 614"/>
                <a:gd name="T25" fmla="*/ 0 h 476"/>
                <a:gd name="T26" fmla="*/ 443 w 614"/>
                <a:gd name="T27" fmla="*/ 24 h 476"/>
                <a:gd name="T28" fmla="*/ 604 w 614"/>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476">
                  <a:moveTo>
                    <a:pt x="604" y="216"/>
                  </a:moveTo>
                  <a:cubicBezTo>
                    <a:pt x="614" y="229"/>
                    <a:pt x="614" y="247"/>
                    <a:pt x="604" y="260"/>
                  </a:cubicBezTo>
                  <a:cubicBezTo>
                    <a:pt x="443" y="452"/>
                    <a:pt x="443" y="452"/>
                    <a:pt x="443" y="452"/>
                  </a:cubicBezTo>
                  <a:cubicBezTo>
                    <a:pt x="430" y="467"/>
                    <a:pt x="411" y="476"/>
                    <a:pt x="391" y="476"/>
                  </a:cubicBezTo>
                  <a:cubicBezTo>
                    <a:pt x="24" y="476"/>
                    <a:pt x="24" y="476"/>
                    <a:pt x="24" y="476"/>
                  </a:cubicBezTo>
                  <a:cubicBezTo>
                    <a:pt x="16" y="476"/>
                    <a:pt x="8" y="471"/>
                    <a:pt x="4" y="463"/>
                  </a:cubicBezTo>
                  <a:cubicBezTo>
                    <a:pt x="0" y="455"/>
                    <a:pt x="1" y="445"/>
                    <a:pt x="7" y="439"/>
                  </a:cubicBezTo>
                  <a:cubicBezTo>
                    <a:pt x="157" y="260"/>
                    <a:pt x="157" y="260"/>
                    <a:pt x="157" y="260"/>
                  </a:cubicBezTo>
                  <a:cubicBezTo>
                    <a:pt x="168" y="247"/>
                    <a:pt x="168" y="229"/>
                    <a:pt x="157" y="216"/>
                  </a:cubicBezTo>
                  <a:cubicBezTo>
                    <a:pt x="7" y="37"/>
                    <a:pt x="7" y="37"/>
                    <a:pt x="7" y="37"/>
                  </a:cubicBezTo>
                  <a:cubicBezTo>
                    <a:pt x="1" y="30"/>
                    <a:pt x="0" y="21"/>
                    <a:pt x="4" y="13"/>
                  </a:cubicBezTo>
                  <a:cubicBezTo>
                    <a:pt x="8" y="5"/>
                    <a:pt x="16" y="0"/>
                    <a:pt x="24" y="0"/>
                  </a:cubicBezTo>
                  <a:cubicBezTo>
                    <a:pt x="391" y="0"/>
                    <a:pt x="391" y="0"/>
                    <a:pt x="391" y="0"/>
                  </a:cubicBezTo>
                  <a:cubicBezTo>
                    <a:pt x="411" y="0"/>
                    <a:pt x="430" y="9"/>
                    <a:pt x="443" y="24"/>
                  </a:cubicBezTo>
                  <a:lnTo>
                    <a:pt x="604" y="21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Shape 2778"/>
            <p:cNvSpPr/>
            <p:nvPr/>
          </p:nvSpPr>
          <p:spPr>
            <a:xfrm>
              <a:off x="4762818" y="3131133"/>
              <a:ext cx="468000" cy="46800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12" name="Group 68"/>
          <p:cNvGrpSpPr/>
          <p:nvPr/>
        </p:nvGrpSpPr>
        <p:grpSpPr>
          <a:xfrm>
            <a:off x="6110289" y="1725661"/>
            <a:ext cx="2306638" cy="1924050"/>
            <a:chOff x="6110289" y="2466975"/>
            <a:chExt cx="2306638" cy="1924050"/>
          </a:xfrm>
        </p:grpSpPr>
        <p:sp>
          <p:nvSpPr>
            <p:cNvPr id="13" name="Freeform 9"/>
            <p:cNvSpPr/>
            <p:nvPr/>
          </p:nvSpPr>
          <p:spPr bwMode="auto">
            <a:xfrm>
              <a:off x="6115051" y="2549525"/>
              <a:ext cx="2289175"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6 w 610"/>
                <a:gd name="T19" fmla="*/ 49 h 488"/>
                <a:gd name="T20" fmla="*/ 156 w 610"/>
                <a:gd name="T21" fmla="*/ 228 h 488"/>
                <a:gd name="T22" fmla="*/ 156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6" y="49"/>
                  </a:cubicBezTo>
                  <a:cubicBezTo>
                    <a:pt x="156" y="228"/>
                    <a:pt x="156" y="228"/>
                    <a:pt x="156" y="228"/>
                  </a:cubicBezTo>
                  <a:cubicBezTo>
                    <a:pt x="166" y="241"/>
                    <a:pt x="166" y="259"/>
                    <a:pt x="156"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8" y="265"/>
                    <a:pt x="610" y="258"/>
                    <a:pt x="610" y="250"/>
                  </a:cubicBezTo>
                  <a:cubicBezTo>
                    <a:pt x="610" y="250"/>
                    <a:pt x="610" y="250"/>
                    <a:pt x="610" y="250"/>
                  </a:cubicBezTo>
                  <a:lnTo>
                    <a:pt x="610" y="21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0"/>
            <p:cNvSpPr/>
            <p:nvPr/>
          </p:nvSpPr>
          <p:spPr bwMode="auto">
            <a:xfrm>
              <a:off x="6110289" y="2466975"/>
              <a:ext cx="2306638" cy="1795463"/>
            </a:xfrm>
            <a:custGeom>
              <a:avLst/>
              <a:gdLst>
                <a:gd name="T0" fmla="*/ 603 w 614"/>
                <a:gd name="T1" fmla="*/ 216 h 476"/>
                <a:gd name="T2" fmla="*/ 603 w 614"/>
                <a:gd name="T3" fmla="*/ 260 h 476"/>
                <a:gd name="T4" fmla="*/ 442 w 614"/>
                <a:gd name="T5" fmla="*/ 452 h 476"/>
                <a:gd name="T6" fmla="*/ 390 w 614"/>
                <a:gd name="T7" fmla="*/ 476 h 476"/>
                <a:gd name="T8" fmla="*/ 24 w 614"/>
                <a:gd name="T9" fmla="*/ 476 h 476"/>
                <a:gd name="T10" fmla="*/ 3 w 614"/>
                <a:gd name="T11" fmla="*/ 463 h 476"/>
                <a:gd name="T12" fmla="*/ 7 w 614"/>
                <a:gd name="T13" fmla="*/ 439 h 476"/>
                <a:gd name="T14" fmla="*/ 157 w 614"/>
                <a:gd name="T15" fmla="*/ 260 h 476"/>
                <a:gd name="T16" fmla="*/ 157 w 614"/>
                <a:gd name="T17" fmla="*/ 216 h 476"/>
                <a:gd name="T18" fmla="*/ 7 w 614"/>
                <a:gd name="T19" fmla="*/ 37 h 476"/>
                <a:gd name="T20" fmla="*/ 3 w 614"/>
                <a:gd name="T21" fmla="*/ 13 h 476"/>
                <a:gd name="T22" fmla="*/ 24 w 614"/>
                <a:gd name="T23" fmla="*/ 0 h 476"/>
                <a:gd name="T24" fmla="*/ 390 w 614"/>
                <a:gd name="T25" fmla="*/ 0 h 476"/>
                <a:gd name="T26" fmla="*/ 442 w 614"/>
                <a:gd name="T27" fmla="*/ 24 h 476"/>
                <a:gd name="T28" fmla="*/ 603 w 614"/>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476">
                  <a:moveTo>
                    <a:pt x="603" y="216"/>
                  </a:moveTo>
                  <a:cubicBezTo>
                    <a:pt x="614" y="229"/>
                    <a:pt x="614" y="247"/>
                    <a:pt x="603" y="260"/>
                  </a:cubicBezTo>
                  <a:cubicBezTo>
                    <a:pt x="442" y="452"/>
                    <a:pt x="442" y="452"/>
                    <a:pt x="442" y="452"/>
                  </a:cubicBezTo>
                  <a:cubicBezTo>
                    <a:pt x="429" y="467"/>
                    <a:pt x="410" y="476"/>
                    <a:pt x="390" y="476"/>
                  </a:cubicBezTo>
                  <a:cubicBezTo>
                    <a:pt x="24" y="476"/>
                    <a:pt x="24" y="476"/>
                    <a:pt x="24" y="476"/>
                  </a:cubicBezTo>
                  <a:cubicBezTo>
                    <a:pt x="15" y="476"/>
                    <a:pt x="7" y="471"/>
                    <a:pt x="3" y="463"/>
                  </a:cubicBezTo>
                  <a:cubicBezTo>
                    <a:pt x="0" y="455"/>
                    <a:pt x="1" y="445"/>
                    <a:pt x="7" y="439"/>
                  </a:cubicBezTo>
                  <a:cubicBezTo>
                    <a:pt x="157" y="260"/>
                    <a:pt x="157" y="260"/>
                    <a:pt x="157" y="260"/>
                  </a:cubicBezTo>
                  <a:cubicBezTo>
                    <a:pt x="167" y="247"/>
                    <a:pt x="167" y="229"/>
                    <a:pt x="157" y="216"/>
                  </a:cubicBezTo>
                  <a:cubicBezTo>
                    <a:pt x="7" y="37"/>
                    <a:pt x="7" y="37"/>
                    <a:pt x="7" y="37"/>
                  </a:cubicBezTo>
                  <a:cubicBezTo>
                    <a:pt x="1" y="30"/>
                    <a:pt x="0" y="21"/>
                    <a:pt x="3" y="13"/>
                  </a:cubicBezTo>
                  <a:cubicBezTo>
                    <a:pt x="7" y="5"/>
                    <a:pt x="15" y="0"/>
                    <a:pt x="24" y="0"/>
                  </a:cubicBezTo>
                  <a:cubicBezTo>
                    <a:pt x="390" y="0"/>
                    <a:pt x="390" y="0"/>
                    <a:pt x="390" y="0"/>
                  </a:cubicBezTo>
                  <a:cubicBezTo>
                    <a:pt x="410" y="0"/>
                    <a:pt x="429" y="9"/>
                    <a:pt x="442" y="24"/>
                  </a:cubicBezTo>
                  <a:lnTo>
                    <a:pt x="603"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Shape 2773"/>
            <p:cNvSpPr/>
            <p:nvPr/>
          </p:nvSpPr>
          <p:spPr>
            <a:xfrm>
              <a:off x="7113906" y="3131133"/>
              <a:ext cx="468000" cy="46800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grpSp>
        <p:nvGrpSpPr>
          <p:cNvPr id="17" name="Group 73"/>
          <p:cNvGrpSpPr/>
          <p:nvPr/>
        </p:nvGrpSpPr>
        <p:grpSpPr>
          <a:xfrm>
            <a:off x="8439151" y="1725661"/>
            <a:ext cx="2308225" cy="1924050"/>
            <a:chOff x="8439151" y="2466975"/>
            <a:chExt cx="2308225" cy="1924050"/>
          </a:xfrm>
        </p:grpSpPr>
        <p:sp>
          <p:nvSpPr>
            <p:cNvPr id="18" name="Freeform 11"/>
            <p:cNvSpPr/>
            <p:nvPr/>
          </p:nvSpPr>
          <p:spPr bwMode="auto">
            <a:xfrm>
              <a:off x="8445501" y="2549525"/>
              <a:ext cx="2290763" cy="1841500"/>
            </a:xfrm>
            <a:custGeom>
              <a:avLst/>
              <a:gdLst>
                <a:gd name="T0" fmla="*/ 610 w 610"/>
                <a:gd name="T1" fmla="*/ 216 h 488"/>
                <a:gd name="T2" fmla="*/ 592 w 610"/>
                <a:gd name="T3" fmla="*/ 216 h 488"/>
                <a:gd name="T4" fmla="*/ 441 w 610"/>
                <a:gd name="T5" fmla="*/ 36 h 488"/>
                <a:gd name="T6" fmla="*/ 389 w 610"/>
                <a:gd name="T7" fmla="*/ 12 h 488"/>
                <a:gd name="T8" fmla="*/ 42 w 610"/>
                <a:gd name="T9" fmla="*/ 12 h 488"/>
                <a:gd name="T10" fmla="*/ 42 w 610"/>
                <a:gd name="T11" fmla="*/ 0 h 488"/>
                <a:gd name="T12" fmla="*/ 0 w 610"/>
                <a:gd name="T13" fmla="*/ 0 h 488"/>
                <a:gd name="T14" fmla="*/ 0 w 610"/>
                <a:gd name="T15" fmla="*/ 34 h 488"/>
                <a:gd name="T16" fmla="*/ 0 w 610"/>
                <a:gd name="T17" fmla="*/ 34 h 488"/>
                <a:gd name="T18" fmla="*/ 5 w 610"/>
                <a:gd name="T19" fmla="*/ 49 h 488"/>
                <a:gd name="T20" fmla="*/ 155 w 610"/>
                <a:gd name="T21" fmla="*/ 228 h 488"/>
                <a:gd name="T22" fmla="*/ 155 w 610"/>
                <a:gd name="T23" fmla="*/ 272 h 488"/>
                <a:gd name="T24" fmla="*/ 22 w 610"/>
                <a:gd name="T25" fmla="*/ 431 h 488"/>
                <a:gd name="T26" fmla="*/ 0 w 610"/>
                <a:gd name="T27" fmla="*/ 431 h 488"/>
                <a:gd name="T28" fmla="*/ 0 w 610"/>
                <a:gd name="T29" fmla="*/ 465 h 488"/>
                <a:gd name="T30" fmla="*/ 0 w 610"/>
                <a:gd name="T31" fmla="*/ 465 h 488"/>
                <a:gd name="T32" fmla="*/ 2 w 610"/>
                <a:gd name="T33" fmla="*/ 475 h 488"/>
                <a:gd name="T34" fmla="*/ 23 w 610"/>
                <a:gd name="T35" fmla="*/ 488 h 488"/>
                <a:gd name="T36" fmla="*/ 389 w 610"/>
                <a:gd name="T37" fmla="*/ 488 h 488"/>
                <a:gd name="T38" fmla="*/ 441 w 610"/>
                <a:gd name="T39" fmla="*/ 464 h 488"/>
                <a:gd name="T40" fmla="*/ 602 w 610"/>
                <a:gd name="T41" fmla="*/ 272 h 488"/>
                <a:gd name="T42" fmla="*/ 610 w 610"/>
                <a:gd name="T43" fmla="*/ 250 h 488"/>
                <a:gd name="T44" fmla="*/ 610 w 610"/>
                <a:gd name="T45" fmla="*/ 250 h 488"/>
                <a:gd name="T46" fmla="*/ 610 w 610"/>
                <a:gd name="T47" fmla="*/ 21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0" h="488">
                  <a:moveTo>
                    <a:pt x="610" y="216"/>
                  </a:moveTo>
                  <a:cubicBezTo>
                    <a:pt x="592" y="216"/>
                    <a:pt x="592" y="216"/>
                    <a:pt x="592" y="216"/>
                  </a:cubicBezTo>
                  <a:cubicBezTo>
                    <a:pt x="441" y="36"/>
                    <a:pt x="441" y="36"/>
                    <a:pt x="441" y="36"/>
                  </a:cubicBezTo>
                  <a:cubicBezTo>
                    <a:pt x="428" y="21"/>
                    <a:pt x="409" y="12"/>
                    <a:pt x="389" y="12"/>
                  </a:cubicBezTo>
                  <a:cubicBezTo>
                    <a:pt x="42" y="12"/>
                    <a:pt x="42" y="12"/>
                    <a:pt x="42" y="12"/>
                  </a:cubicBezTo>
                  <a:cubicBezTo>
                    <a:pt x="42" y="0"/>
                    <a:pt x="42" y="0"/>
                    <a:pt x="42" y="0"/>
                  </a:cubicBezTo>
                  <a:cubicBezTo>
                    <a:pt x="0" y="0"/>
                    <a:pt x="0" y="0"/>
                    <a:pt x="0" y="0"/>
                  </a:cubicBezTo>
                  <a:cubicBezTo>
                    <a:pt x="0" y="34"/>
                    <a:pt x="0" y="34"/>
                    <a:pt x="0" y="34"/>
                  </a:cubicBezTo>
                  <a:cubicBezTo>
                    <a:pt x="0" y="34"/>
                    <a:pt x="0" y="34"/>
                    <a:pt x="0" y="34"/>
                  </a:cubicBezTo>
                  <a:cubicBezTo>
                    <a:pt x="0" y="40"/>
                    <a:pt x="2" y="45"/>
                    <a:pt x="5" y="49"/>
                  </a:cubicBezTo>
                  <a:cubicBezTo>
                    <a:pt x="155" y="228"/>
                    <a:pt x="155" y="228"/>
                    <a:pt x="155" y="228"/>
                  </a:cubicBezTo>
                  <a:cubicBezTo>
                    <a:pt x="166" y="241"/>
                    <a:pt x="166" y="259"/>
                    <a:pt x="155" y="272"/>
                  </a:cubicBezTo>
                  <a:cubicBezTo>
                    <a:pt x="22" y="431"/>
                    <a:pt x="22" y="431"/>
                    <a:pt x="22" y="431"/>
                  </a:cubicBezTo>
                  <a:cubicBezTo>
                    <a:pt x="0" y="431"/>
                    <a:pt x="0" y="431"/>
                    <a:pt x="0" y="431"/>
                  </a:cubicBezTo>
                  <a:cubicBezTo>
                    <a:pt x="0" y="465"/>
                    <a:pt x="0" y="465"/>
                    <a:pt x="0" y="465"/>
                  </a:cubicBezTo>
                  <a:cubicBezTo>
                    <a:pt x="0" y="465"/>
                    <a:pt x="0" y="465"/>
                    <a:pt x="0" y="465"/>
                  </a:cubicBezTo>
                  <a:cubicBezTo>
                    <a:pt x="0" y="469"/>
                    <a:pt x="1" y="472"/>
                    <a:pt x="2" y="475"/>
                  </a:cubicBezTo>
                  <a:cubicBezTo>
                    <a:pt x="6" y="483"/>
                    <a:pt x="14" y="488"/>
                    <a:pt x="23" y="488"/>
                  </a:cubicBezTo>
                  <a:cubicBezTo>
                    <a:pt x="389" y="488"/>
                    <a:pt x="389" y="488"/>
                    <a:pt x="389" y="488"/>
                  </a:cubicBezTo>
                  <a:cubicBezTo>
                    <a:pt x="409" y="488"/>
                    <a:pt x="428" y="479"/>
                    <a:pt x="441" y="464"/>
                  </a:cubicBezTo>
                  <a:cubicBezTo>
                    <a:pt x="602" y="272"/>
                    <a:pt x="602" y="272"/>
                    <a:pt x="602" y="272"/>
                  </a:cubicBezTo>
                  <a:cubicBezTo>
                    <a:pt x="607" y="265"/>
                    <a:pt x="610" y="258"/>
                    <a:pt x="610" y="250"/>
                  </a:cubicBezTo>
                  <a:cubicBezTo>
                    <a:pt x="610" y="250"/>
                    <a:pt x="610" y="250"/>
                    <a:pt x="610" y="250"/>
                  </a:cubicBezTo>
                  <a:lnTo>
                    <a:pt x="610" y="21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12"/>
            <p:cNvSpPr/>
            <p:nvPr/>
          </p:nvSpPr>
          <p:spPr bwMode="auto">
            <a:xfrm>
              <a:off x="8439151" y="2466975"/>
              <a:ext cx="2308225" cy="1795463"/>
            </a:xfrm>
            <a:custGeom>
              <a:avLst/>
              <a:gdLst>
                <a:gd name="T0" fmla="*/ 604 w 615"/>
                <a:gd name="T1" fmla="*/ 216 h 476"/>
                <a:gd name="T2" fmla="*/ 604 w 615"/>
                <a:gd name="T3" fmla="*/ 260 h 476"/>
                <a:gd name="T4" fmla="*/ 443 w 615"/>
                <a:gd name="T5" fmla="*/ 452 h 476"/>
                <a:gd name="T6" fmla="*/ 391 w 615"/>
                <a:gd name="T7" fmla="*/ 476 h 476"/>
                <a:gd name="T8" fmla="*/ 25 w 615"/>
                <a:gd name="T9" fmla="*/ 476 h 476"/>
                <a:gd name="T10" fmla="*/ 4 w 615"/>
                <a:gd name="T11" fmla="*/ 463 h 476"/>
                <a:gd name="T12" fmla="*/ 7 w 615"/>
                <a:gd name="T13" fmla="*/ 439 h 476"/>
                <a:gd name="T14" fmla="*/ 157 w 615"/>
                <a:gd name="T15" fmla="*/ 260 h 476"/>
                <a:gd name="T16" fmla="*/ 157 w 615"/>
                <a:gd name="T17" fmla="*/ 216 h 476"/>
                <a:gd name="T18" fmla="*/ 7 w 615"/>
                <a:gd name="T19" fmla="*/ 37 h 476"/>
                <a:gd name="T20" fmla="*/ 4 w 615"/>
                <a:gd name="T21" fmla="*/ 13 h 476"/>
                <a:gd name="T22" fmla="*/ 25 w 615"/>
                <a:gd name="T23" fmla="*/ 0 h 476"/>
                <a:gd name="T24" fmla="*/ 391 w 615"/>
                <a:gd name="T25" fmla="*/ 0 h 476"/>
                <a:gd name="T26" fmla="*/ 443 w 615"/>
                <a:gd name="T27" fmla="*/ 24 h 476"/>
                <a:gd name="T28" fmla="*/ 604 w 615"/>
                <a:gd name="T29" fmla="*/ 21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5" h="476">
                  <a:moveTo>
                    <a:pt x="604" y="216"/>
                  </a:moveTo>
                  <a:cubicBezTo>
                    <a:pt x="615" y="229"/>
                    <a:pt x="615" y="247"/>
                    <a:pt x="604" y="260"/>
                  </a:cubicBezTo>
                  <a:cubicBezTo>
                    <a:pt x="443" y="452"/>
                    <a:pt x="443" y="452"/>
                    <a:pt x="443" y="452"/>
                  </a:cubicBezTo>
                  <a:cubicBezTo>
                    <a:pt x="430" y="467"/>
                    <a:pt x="411" y="476"/>
                    <a:pt x="391" y="476"/>
                  </a:cubicBezTo>
                  <a:cubicBezTo>
                    <a:pt x="25" y="476"/>
                    <a:pt x="25" y="476"/>
                    <a:pt x="25" y="476"/>
                  </a:cubicBezTo>
                  <a:cubicBezTo>
                    <a:pt x="16" y="476"/>
                    <a:pt x="8" y="471"/>
                    <a:pt x="4" y="463"/>
                  </a:cubicBezTo>
                  <a:cubicBezTo>
                    <a:pt x="0" y="455"/>
                    <a:pt x="2" y="445"/>
                    <a:pt x="7" y="439"/>
                  </a:cubicBezTo>
                  <a:cubicBezTo>
                    <a:pt x="157" y="260"/>
                    <a:pt x="157" y="260"/>
                    <a:pt x="157" y="260"/>
                  </a:cubicBezTo>
                  <a:cubicBezTo>
                    <a:pt x="168" y="247"/>
                    <a:pt x="168" y="229"/>
                    <a:pt x="157" y="216"/>
                  </a:cubicBezTo>
                  <a:cubicBezTo>
                    <a:pt x="7" y="37"/>
                    <a:pt x="7" y="37"/>
                    <a:pt x="7" y="37"/>
                  </a:cubicBezTo>
                  <a:cubicBezTo>
                    <a:pt x="2" y="30"/>
                    <a:pt x="0" y="21"/>
                    <a:pt x="4" y="13"/>
                  </a:cubicBezTo>
                  <a:cubicBezTo>
                    <a:pt x="8" y="5"/>
                    <a:pt x="16" y="0"/>
                    <a:pt x="25" y="0"/>
                  </a:cubicBezTo>
                  <a:cubicBezTo>
                    <a:pt x="391" y="0"/>
                    <a:pt x="391" y="0"/>
                    <a:pt x="391" y="0"/>
                  </a:cubicBezTo>
                  <a:cubicBezTo>
                    <a:pt x="411" y="0"/>
                    <a:pt x="430" y="9"/>
                    <a:pt x="443" y="24"/>
                  </a:cubicBezTo>
                  <a:lnTo>
                    <a:pt x="604" y="21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Shape 2784"/>
            <p:cNvSpPr/>
            <p:nvPr/>
          </p:nvSpPr>
          <p:spPr>
            <a:xfrm>
              <a:off x="9483727" y="3131768"/>
              <a:ext cx="468000" cy="46800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思源黑体" panose="020B0500000000000000" pitchFamily="34" charset="-122"/>
                <a:ea typeface="思源黑体" panose="020B0500000000000000" pitchFamily="34" charset="-122"/>
                <a:cs typeface="Source Sans Pro Light" charset="0"/>
                <a:sym typeface="思源黑体" panose="020B0500000000000000" pitchFamily="34" charset="-122"/>
              </a:endParaRPr>
            </a:p>
          </p:txBody>
        </p:sp>
      </p:grpSp>
      <p:sp>
        <p:nvSpPr>
          <p:cNvPr id="23" name="Oval 79"/>
          <p:cNvSpPr>
            <a:spLocks noChangeAspect="1"/>
          </p:cNvSpPr>
          <p:nvPr/>
        </p:nvSpPr>
        <p:spPr>
          <a:xfrm>
            <a:off x="1538567" y="4398088"/>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Oval 84"/>
          <p:cNvSpPr>
            <a:spLocks noChangeAspect="1"/>
          </p:cNvSpPr>
          <p:nvPr/>
        </p:nvSpPr>
        <p:spPr>
          <a:xfrm>
            <a:off x="3779417" y="4392024"/>
            <a:ext cx="180000"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Oval 89"/>
          <p:cNvSpPr>
            <a:spLocks noChangeAspect="1"/>
          </p:cNvSpPr>
          <p:nvPr/>
        </p:nvSpPr>
        <p:spPr>
          <a:xfrm>
            <a:off x="8439151" y="4392024"/>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Oval 94"/>
          <p:cNvSpPr>
            <a:spLocks noChangeAspect="1"/>
          </p:cNvSpPr>
          <p:nvPr/>
        </p:nvSpPr>
        <p:spPr>
          <a:xfrm>
            <a:off x="6075544" y="4392024"/>
            <a:ext cx="180000" cy="180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6" name="Rectangle 29"/>
          <p:cNvSpPr/>
          <p:nvPr/>
        </p:nvSpPr>
        <p:spPr>
          <a:xfrm>
            <a:off x="1737014" y="4572024"/>
            <a:ext cx="1796600" cy="137350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先通过调查、问询及现场考察等途径获得信息，再通过敏锐的观察和科学的分析对各类数据及现象做出处理。</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Rectangle 30"/>
          <p:cNvSpPr/>
          <p:nvPr/>
        </p:nvSpPr>
        <p:spPr>
          <a:xfrm>
            <a:off x="1736725" y="4250690"/>
            <a:ext cx="1656715"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（1）信息搜集。</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2" name="Rectangle 29"/>
          <p:cNvSpPr/>
          <p:nvPr/>
        </p:nvSpPr>
        <p:spPr>
          <a:xfrm>
            <a:off x="4034063" y="4572024"/>
            <a:ext cx="1796600" cy="86042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根据信息的分析结果，确定主要的风险或潜在风险的范围。</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Rectangle 30"/>
          <p:cNvSpPr/>
          <p:nvPr/>
        </p:nvSpPr>
        <p:spPr>
          <a:xfrm>
            <a:off x="4034155" y="4250690"/>
            <a:ext cx="1655445"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（2）风险识别。</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4" name="Rectangle 29"/>
          <p:cNvSpPr/>
          <p:nvPr/>
        </p:nvSpPr>
        <p:spPr>
          <a:xfrm>
            <a:off x="6330950" y="4572000"/>
            <a:ext cx="1894840" cy="137350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根据量化结果，运用定量分析、定性分析、假设和模拟等方法，进行风险影响评估，预计可能发生的后果，提出可供选择的方案。</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Rectangle 30"/>
          <p:cNvSpPr/>
          <p:nvPr/>
        </p:nvSpPr>
        <p:spPr>
          <a:xfrm>
            <a:off x="6330950" y="4250690"/>
            <a:ext cx="1796415"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（3）重点评估。</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6" name="Rectangle 29"/>
          <p:cNvSpPr/>
          <p:nvPr/>
        </p:nvSpPr>
        <p:spPr>
          <a:xfrm>
            <a:off x="8658386" y="4572024"/>
            <a:ext cx="1796600" cy="603885"/>
          </a:xfrm>
          <a:prstGeom prst="rect">
            <a:avLst/>
          </a:prstGeom>
        </p:spPr>
        <p:txBody>
          <a:bodyPr wrap="square">
            <a:spAutoFit/>
          </a:bodyPr>
          <a:lstStyle/>
          <a:p>
            <a:pPr lvl="0">
              <a:lnSpc>
                <a:spcPts val="2000"/>
              </a:lnSpc>
              <a:defRPr/>
            </a:pPr>
            <a:r>
              <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提出处理风险的方法和行动方案。</a:t>
            </a:r>
            <a:endParaRPr lang="zh-CN" altLang="en-US" sz="11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7" name="Rectangle 30"/>
          <p:cNvSpPr/>
          <p:nvPr/>
        </p:nvSpPr>
        <p:spPr>
          <a:xfrm>
            <a:off x="8658225" y="4250690"/>
            <a:ext cx="1846580" cy="337185"/>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（4）拟订计划。</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文本框 4"/>
          <p:cNvSpPr txBox="1"/>
          <p:nvPr/>
        </p:nvSpPr>
        <p:spPr>
          <a:xfrm>
            <a:off x="1088390" y="381635"/>
            <a:ext cx="438785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创业风险识别的步骤</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1000"/>
                                        <p:tgtEl>
                                          <p:spTgt spid="52"/>
                                        </p:tgtEl>
                                      </p:cBhvr>
                                    </p:animEffect>
                                    <p:anim calcmode="lin" valueType="num">
                                      <p:cBhvr>
                                        <p:cTn id="39" dur="1000" fill="hold"/>
                                        <p:tgtEl>
                                          <p:spTgt spid="52"/>
                                        </p:tgtEl>
                                        <p:attrNameLst>
                                          <p:attrName>ppt_x</p:attrName>
                                        </p:attrNameLst>
                                      </p:cBhvr>
                                      <p:tavLst>
                                        <p:tav tm="0">
                                          <p:val>
                                            <p:strVal val="#ppt_x"/>
                                          </p:val>
                                        </p:tav>
                                        <p:tav tm="100000">
                                          <p:val>
                                            <p:strVal val="#ppt_x"/>
                                          </p:val>
                                        </p:tav>
                                      </p:tavLst>
                                    </p:anim>
                                    <p:anim calcmode="lin" valueType="num">
                                      <p:cBhvr>
                                        <p:cTn id="40" dur="1000" fill="hold"/>
                                        <p:tgtEl>
                                          <p:spTgt spid="5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1000"/>
                                        <p:tgtEl>
                                          <p:spTgt spid="53"/>
                                        </p:tgtEl>
                                      </p:cBhvr>
                                    </p:animEffect>
                                    <p:anim calcmode="lin" valueType="num">
                                      <p:cBhvr>
                                        <p:cTn id="44" dur="1000" fill="hold"/>
                                        <p:tgtEl>
                                          <p:spTgt spid="53"/>
                                        </p:tgtEl>
                                        <p:attrNameLst>
                                          <p:attrName>ppt_x</p:attrName>
                                        </p:attrNameLst>
                                      </p:cBhvr>
                                      <p:tavLst>
                                        <p:tav tm="0">
                                          <p:val>
                                            <p:strVal val="#ppt_x"/>
                                          </p:val>
                                        </p:tav>
                                        <p:tav tm="100000">
                                          <p:val>
                                            <p:strVal val="#ppt_x"/>
                                          </p:val>
                                        </p:tav>
                                      </p:tavLst>
                                    </p:anim>
                                    <p:anim calcmode="lin" valueType="num">
                                      <p:cBhvr>
                                        <p:cTn id="45" dur="1000" fill="hold"/>
                                        <p:tgtEl>
                                          <p:spTgt spid="53"/>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1000"/>
                                        <p:tgtEl>
                                          <p:spTgt spid="55"/>
                                        </p:tgtEl>
                                      </p:cBhvr>
                                    </p:animEffect>
                                    <p:anim calcmode="lin" valueType="num">
                                      <p:cBhvr>
                                        <p:cTn id="55" dur="1000" fill="hold"/>
                                        <p:tgtEl>
                                          <p:spTgt spid="55"/>
                                        </p:tgtEl>
                                        <p:attrNameLst>
                                          <p:attrName>ppt_x</p:attrName>
                                        </p:attrNameLst>
                                      </p:cBhvr>
                                      <p:tavLst>
                                        <p:tav tm="0">
                                          <p:val>
                                            <p:strVal val="#ppt_x"/>
                                          </p:val>
                                        </p:tav>
                                        <p:tav tm="100000">
                                          <p:val>
                                            <p:strVal val="#ppt_x"/>
                                          </p:val>
                                        </p:tav>
                                      </p:tavLst>
                                    </p:anim>
                                    <p:anim calcmode="lin" valueType="num">
                                      <p:cBhvr>
                                        <p:cTn id="56" dur="1000" fill="hold"/>
                                        <p:tgtEl>
                                          <p:spTgt spid="55"/>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1000"/>
                                        <p:tgtEl>
                                          <p:spTgt spid="56"/>
                                        </p:tgtEl>
                                      </p:cBhvr>
                                    </p:animEffect>
                                    <p:anim calcmode="lin" valueType="num">
                                      <p:cBhvr>
                                        <p:cTn id="61" dur="1000" fill="hold"/>
                                        <p:tgtEl>
                                          <p:spTgt spid="56"/>
                                        </p:tgtEl>
                                        <p:attrNameLst>
                                          <p:attrName>ppt_x</p:attrName>
                                        </p:attrNameLst>
                                      </p:cBhvr>
                                      <p:tavLst>
                                        <p:tav tm="0">
                                          <p:val>
                                            <p:strVal val="#ppt_x"/>
                                          </p:val>
                                        </p:tav>
                                        <p:tav tm="100000">
                                          <p:val>
                                            <p:strVal val="#ppt_x"/>
                                          </p:val>
                                        </p:tav>
                                      </p:tavLst>
                                    </p:anim>
                                    <p:anim calcmode="lin" valueType="num">
                                      <p:cBhvr>
                                        <p:cTn id="62" dur="1000" fill="hold"/>
                                        <p:tgtEl>
                                          <p:spTgt spid="5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52" grpId="0"/>
      <p:bldP spid="53" grpId="0"/>
      <p:bldP spid="54" grpId="0"/>
      <p:bldP spid="55" grpId="0"/>
      <p:bldP spid="56" grpId="0"/>
      <p:bldP spid="5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242284" y="2044244"/>
            <a:ext cx="2146949" cy="1613743"/>
          </a:xfrm>
          <a:prstGeom prst="rect">
            <a:avLst/>
          </a:prstGeom>
          <a:blipFill>
            <a:blip r:embed="rId1"/>
            <a:tile tx="0" ty="0" sx="36000" sy="3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9533040" y="2044244"/>
            <a:ext cx="2146949" cy="1613743"/>
          </a:xfrm>
          <a:prstGeom prst="rect">
            <a:avLst/>
          </a:prstGeom>
          <a:blipFill dpi="0" rotWithShape="1">
            <a:blip r:embed="rId2"/>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9533039" y="3802968"/>
            <a:ext cx="2146949" cy="1613743"/>
          </a:xfrm>
          <a:prstGeom prst="rect">
            <a:avLst/>
          </a:prstGeom>
          <a:blipFill dpi="0" rotWithShape="1">
            <a:blip r:embed="rId3"/>
            <a:srcRect/>
            <a:tile tx="0" ty="0" sx="16000" sy="1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878205" y="2377440"/>
            <a:ext cx="6228715" cy="3046095"/>
          </a:xfrm>
          <a:prstGeom prst="rect">
            <a:avLst/>
          </a:prstGeom>
        </p:spPr>
        <p:txBody>
          <a:bodyPr wrap="square" anchor="b" anchorCtr="0">
            <a:spAutoFit/>
          </a:bodyPr>
          <a:p>
            <a:pPr marL="285750" marR="0" lvl="0" indent="-285750" algn="just" defTabSz="914400" rtl="0" fontAlgn="auto">
              <a:lnSpc>
                <a:spcPct val="150000"/>
              </a:lnSpc>
              <a:spcBef>
                <a:spcPts val="0"/>
              </a:spcBef>
              <a:spcAft>
                <a:spcPts val="0"/>
              </a:spcAft>
              <a:buClrTx/>
              <a:buSzTx/>
              <a:buFont typeface="Wingdings" panose="05000000000000000000" pitchFamily="2" charset="2"/>
              <a:buChar char="n"/>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由于创业活动的不确定性，新建企业对于已经发生的风险的承受能力要低于成熟期企业，所以做好预先控制对创业风险防范具有极高价值。预先控制是为增加将来实际结果达到计划预期结果的可能性，而事先进行的管理活动。创业者必须事先进行创业风险的评估。将特定的创业机会和创业活动结合，分析和判断创业风险的具体来源、发生概率，测算风险损失，预期主要风险因素，测算冒险创业的“风险收益”估计自己的风险承受能力，进而进行风险决策，提前准备相应的“风险管理预案”。</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246992" y="3799002"/>
            <a:ext cx="2146949" cy="1624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防范措施</a:t>
            </a:r>
            <a:endParaRPr kumimoji="0" lang="zh-CN"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3" name="TextBox 23"/>
          <p:cNvSpPr txBox="1"/>
          <p:nvPr/>
        </p:nvSpPr>
        <p:spPr>
          <a:xfrm>
            <a:off x="1205865" y="559435"/>
            <a:ext cx="3642995" cy="984885"/>
          </a:xfrm>
          <a:prstGeom prst="rect">
            <a:avLst/>
          </a:prstGeom>
          <a:noFill/>
        </p:spPr>
        <p:txBody>
          <a:bodyPr wrap="square" lIns="91423" tIns="0" rIns="91423" bIns="0" rtlCol="0" anchor="t">
            <a:spAutoFit/>
          </a:bodyPr>
          <a:p>
            <a:pPr lvl="0" defTabSz="914400">
              <a:defRPr/>
            </a:pPr>
            <a:r>
              <a:rPr lang="zh-CN" altLang="en-US" sz="3200" b="1" dirty="0">
                <a:latin typeface="思源黑体" panose="020B0500000000000000" pitchFamily="34" charset="-122"/>
                <a:ea typeface="思源黑体" panose="020B0500000000000000" pitchFamily="34" charset="-122"/>
                <a:cs typeface="Open Sans" charset="0"/>
                <a:sym typeface="思源黑体" panose="020B0500000000000000" pitchFamily="34" charset="-122"/>
              </a:rPr>
              <a:t>以预先控制为主的防范措施</a:t>
            </a:r>
            <a:endParaRPr lang="zh-CN" altLang="en-US" sz="3200" b="1" dirty="0">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235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创意与创业机会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509395" y="1398905"/>
            <a:ext cx="3392805" cy="583565"/>
          </a:xfrm>
          <a:prstGeom prst="rect">
            <a:avLst/>
          </a:prstGeom>
          <a:noFill/>
        </p:spPr>
        <p:txBody>
          <a:bodyPr wrap="square" rtlCol="0">
            <a:spAutoFit/>
          </a:bodyPr>
          <a:lstStyle/>
          <a:p>
            <a:pPr algn="l"/>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什么是</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‘创意’</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509395" y="2418080"/>
            <a:ext cx="4586605" cy="2969895"/>
          </a:xfrm>
          <a:prstGeom prst="rect">
            <a:avLst/>
          </a:prstGeom>
          <a:noFill/>
        </p:spPr>
        <p:txBody>
          <a:bodyPr wrap="square" lIns="91423" tIns="45712" rIns="91423" bIns="45712" rtlCol="0">
            <a:spAutoFit/>
          </a:bodyPr>
          <a:lstStyle/>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意是创造意识或创新意识的简称。它是指对现实存在事物的理解以及认知，所衍生出的一种新的抽象思维和行为潜能。创意是一种通过创新思维意识，从而进一步挖掘和激活资源组合方式进而提升资源价值的方法。通俗来讲，创意是一个有时效性、一闪而过引发个人创作的思维过程。创意来源于生活的方方面面，可以是对某些人、事、物的形态、外观、性质改变达到某种艺术效果或者实用价值的一种思维方式或设计手段。</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917436" y="1368808"/>
            <a:ext cx="4439468" cy="4493067"/>
            <a:chOff x="3028564" y="1026606"/>
            <a:chExt cx="3329601" cy="3369800"/>
          </a:xfrm>
        </p:grpSpPr>
        <p:sp>
          <p:nvSpPr>
            <p:cNvPr id="4" name="Oval 3"/>
            <p:cNvSpPr/>
            <p:nvPr/>
          </p:nvSpPr>
          <p:spPr bwMode="auto">
            <a:xfrm>
              <a:off x="4064543" y="2110823"/>
              <a:ext cx="1172654" cy="1172654"/>
            </a:xfrm>
            <a:prstGeom prst="ellipse">
              <a:avLst/>
            </a:prstGeom>
            <a:solidFill>
              <a:schemeClr val="accent1"/>
            </a:solidFill>
            <a:ln w="76200">
              <a:solidFill>
                <a:schemeClr val="accent1"/>
              </a:solidFill>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Shape 4"/>
            <p:cNvSpPr/>
            <p:nvPr/>
          </p:nvSpPr>
          <p:spPr bwMode="auto">
            <a:xfrm>
              <a:off x="3034308" y="1026606"/>
              <a:ext cx="2459012" cy="139202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0" y="619"/>
                    <a:pt x="251" y="619"/>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lnTo>
                    <a:pt x="1248" y="706"/>
                  </a:lnTo>
                  <a:close/>
                </a:path>
              </a:pathLst>
            </a:custGeom>
            <a:solidFill>
              <a:schemeClr val="accent2"/>
            </a:solidFill>
            <a:ln>
              <a:noFill/>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Shape 5"/>
            <p:cNvSpPr/>
            <p:nvPr/>
          </p:nvSpPr>
          <p:spPr bwMode="auto">
            <a:xfrm>
              <a:off x="4951211" y="1050726"/>
              <a:ext cx="1389726" cy="246130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lnTo>
                    <a:pt x="0" y="1249"/>
                  </a:lnTo>
                  <a:close/>
                </a:path>
              </a:pathLst>
            </a:custGeom>
            <a:solidFill>
              <a:schemeClr val="accent3"/>
            </a:solidFill>
            <a:ln>
              <a:noFill/>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Shape 6"/>
            <p:cNvSpPr/>
            <p:nvPr/>
          </p:nvSpPr>
          <p:spPr bwMode="auto">
            <a:xfrm>
              <a:off x="3856659" y="3006681"/>
              <a:ext cx="2501506" cy="132655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1000" y="46"/>
                    <a:pt x="1000"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lnTo>
                    <a:pt x="0" y="0"/>
                  </a:lnTo>
                  <a:close/>
                </a:path>
              </a:pathLst>
            </a:custGeom>
            <a:solidFill>
              <a:schemeClr val="accent4"/>
            </a:solidFill>
            <a:ln>
              <a:noFill/>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7"/>
            <p:cNvSpPr/>
            <p:nvPr/>
          </p:nvSpPr>
          <p:spPr bwMode="auto">
            <a:xfrm>
              <a:off x="3028564" y="1892602"/>
              <a:ext cx="1324260" cy="2503804"/>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1000"/>
                    <a:pt x="627" y="1000"/>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lnTo>
                    <a:pt x="672" y="0"/>
                  </a:lnTo>
                  <a:close/>
                </a:path>
              </a:pathLst>
            </a:custGeom>
            <a:solidFill>
              <a:schemeClr val="accent5"/>
            </a:solidFill>
            <a:ln>
              <a:noFill/>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TextBox 8"/>
            <p:cNvSpPr txBox="1"/>
            <p:nvPr/>
          </p:nvSpPr>
          <p:spPr>
            <a:xfrm>
              <a:off x="4065360" y="2415827"/>
              <a:ext cx="1171575" cy="561975"/>
            </a:xfrm>
            <a:prstGeom prst="rect">
              <a:avLst/>
            </a:prstGeom>
            <a:noFill/>
          </p:spPr>
          <p:txBody>
            <a:bodyPr wrap="square" anchor="ctr">
              <a:spAutoFit/>
            </a:bodyPr>
            <a:p>
              <a:pPr algn="ctr"/>
              <a:r>
                <a:rPr lang="zh-CN" altLang="en-US" sz="2135"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创业风险的防范过程</a:t>
              </a:r>
              <a:endParaRPr lang="zh-CN" altLang="en-US" sz="2135" b="1">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 name="Group 17"/>
          <p:cNvGrpSpPr/>
          <p:nvPr/>
        </p:nvGrpSpPr>
        <p:grpSpPr>
          <a:xfrm>
            <a:off x="1324078" y="4578797"/>
            <a:ext cx="2593357" cy="1457960"/>
            <a:chOff x="7927164" y="1829593"/>
            <a:chExt cx="2252071" cy="1457960"/>
          </a:xfrm>
        </p:grpSpPr>
        <p:sp>
          <p:nvSpPr>
            <p:cNvPr id="20" name="Rectangle 18"/>
            <p:cNvSpPr/>
            <p:nvPr/>
          </p:nvSpPr>
          <p:spPr>
            <a:xfrm>
              <a:off x="7927164" y="2208688"/>
              <a:ext cx="2099309" cy="1078865"/>
            </a:xfrm>
            <a:prstGeom prst="rect">
              <a:avLst/>
            </a:prstGeom>
          </p:spPr>
          <p:txBody>
            <a:bodyPr wrap="square" rIns="71755" anchor="t" anchorCtr="0">
              <a:spAutoFit/>
            </a:bodyPr>
            <a:p>
              <a:pPr algn="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跟踪已识别的风险，监视残余风险和识别新的风险，保障项目计划执行，并评估这些项目计划对降低风险的有效性。</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TextBox 19"/>
            <p:cNvSpPr txBox="1"/>
            <p:nvPr/>
          </p:nvSpPr>
          <p:spPr>
            <a:xfrm>
              <a:off x="8439461" y="1829593"/>
              <a:ext cx="1739774" cy="378460"/>
            </a:xfrm>
            <a:prstGeom prst="rect">
              <a:avLst/>
            </a:prstGeom>
            <a:noFill/>
          </p:spPr>
          <p:txBody>
            <a:bodyPr wrap="square" rIns="71755" anchor="t" anchorCtr="0">
              <a:spAutoFit/>
            </a:bodyPr>
            <a:p>
              <a:pPr algn="r"/>
              <a:r>
                <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（4）风险监控。</a:t>
              </a:r>
              <a:endPar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 name="Group 20"/>
          <p:cNvGrpSpPr/>
          <p:nvPr/>
        </p:nvGrpSpPr>
        <p:grpSpPr>
          <a:xfrm>
            <a:off x="8338378" y="1569055"/>
            <a:ext cx="2827020" cy="963295"/>
            <a:chOff x="2104419" y="1758910"/>
            <a:chExt cx="2520307" cy="963295"/>
          </a:xfrm>
        </p:grpSpPr>
        <p:sp>
          <p:nvSpPr>
            <p:cNvPr id="18" name="Rectangle 21"/>
            <p:cNvSpPr/>
            <p:nvPr/>
          </p:nvSpPr>
          <p:spPr>
            <a:xfrm>
              <a:off x="2284441" y="2137370"/>
              <a:ext cx="1946841" cy="584835"/>
            </a:xfrm>
            <a:prstGeom prst="rect">
              <a:avLst/>
            </a:prstGeom>
          </p:spPr>
          <p:txBody>
            <a:bodyPr wrap="square" lIns="71755" anchor="t" anchorCtr="0">
              <a:spAutoFit/>
            </a:bodyPr>
            <a:p>
              <a:pP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根据掌握的历史资料估算风险发生的概率。</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TextBox 22"/>
            <p:cNvSpPr txBox="1"/>
            <p:nvPr/>
          </p:nvSpPr>
          <p:spPr>
            <a:xfrm>
              <a:off x="2104419" y="1758910"/>
              <a:ext cx="2520307" cy="378460"/>
            </a:xfrm>
            <a:prstGeom prst="rect">
              <a:avLst/>
            </a:prstGeom>
            <a:noFill/>
          </p:spPr>
          <p:txBody>
            <a:bodyPr wrap="square" lIns="71755" anchor="b" anchorCtr="0">
              <a:spAutoFit/>
            </a:bodyPr>
            <a:p>
              <a:r>
                <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（2）对风险进行评估。</a:t>
              </a:r>
              <a:endPar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Group 23"/>
          <p:cNvGrpSpPr/>
          <p:nvPr/>
        </p:nvGrpSpPr>
        <p:grpSpPr>
          <a:xfrm>
            <a:off x="1324133" y="1541899"/>
            <a:ext cx="2600960" cy="1457325"/>
            <a:chOff x="7920562" y="1829593"/>
            <a:chExt cx="2258673" cy="1457325"/>
          </a:xfrm>
        </p:grpSpPr>
        <p:sp>
          <p:nvSpPr>
            <p:cNvPr id="16" name="Rectangle 24"/>
            <p:cNvSpPr/>
            <p:nvPr/>
          </p:nvSpPr>
          <p:spPr>
            <a:xfrm>
              <a:off x="8041877" y="2208053"/>
              <a:ext cx="1977993" cy="1078865"/>
            </a:xfrm>
            <a:prstGeom prst="rect">
              <a:avLst/>
            </a:prstGeom>
          </p:spPr>
          <p:txBody>
            <a:bodyPr wrap="square" rIns="71755" anchor="t" anchorCtr="0">
              <a:spAutoFit/>
            </a:bodyPr>
            <a:p>
              <a:pPr algn="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在风险尚未发生之前，在收集资料和调査研究之后，分析潜在风险并进行系统分类和全面的识别。</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TextBox 25"/>
            <p:cNvSpPr txBox="1"/>
            <p:nvPr/>
          </p:nvSpPr>
          <p:spPr>
            <a:xfrm>
              <a:off x="7920562" y="1829593"/>
              <a:ext cx="2258673" cy="378460"/>
            </a:xfrm>
            <a:prstGeom prst="rect">
              <a:avLst/>
            </a:prstGeom>
            <a:noFill/>
          </p:spPr>
          <p:txBody>
            <a:bodyPr wrap="square" rIns="71755" anchor="t" anchorCtr="0">
              <a:spAutoFit/>
            </a:bodyPr>
            <a:p>
              <a:pPr algn="r"/>
              <a:r>
                <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（1）风险的识别。</a:t>
              </a:r>
              <a:endPar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3" name="Group 26"/>
          <p:cNvGrpSpPr/>
          <p:nvPr/>
        </p:nvGrpSpPr>
        <p:grpSpPr>
          <a:xfrm>
            <a:off x="8361189" y="4508114"/>
            <a:ext cx="2385695" cy="963295"/>
            <a:chOff x="2104276" y="1758910"/>
            <a:chExt cx="2126863" cy="963295"/>
          </a:xfrm>
        </p:grpSpPr>
        <p:sp>
          <p:nvSpPr>
            <p:cNvPr id="14" name="Rectangle 27"/>
            <p:cNvSpPr/>
            <p:nvPr/>
          </p:nvSpPr>
          <p:spPr>
            <a:xfrm>
              <a:off x="2263918" y="2137370"/>
              <a:ext cx="1967221" cy="584835"/>
            </a:xfrm>
            <a:prstGeom prst="rect">
              <a:avLst/>
            </a:prstGeom>
          </p:spPr>
          <p:txBody>
            <a:bodyPr wrap="square" lIns="71755" anchor="t" anchorCtr="0">
              <a:spAutoFit/>
            </a:bodyPr>
            <a:p>
              <a:pP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根据不同的风险用不同的方法加以解决。</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TextBox 28"/>
            <p:cNvSpPr txBox="1"/>
            <p:nvPr/>
          </p:nvSpPr>
          <p:spPr>
            <a:xfrm>
              <a:off x="2104276" y="1758910"/>
              <a:ext cx="1955333" cy="378460"/>
            </a:xfrm>
            <a:prstGeom prst="rect">
              <a:avLst/>
            </a:prstGeom>
            <a:noFill/>
          </p:spPr>
          <p:txBody>
            <a:bodyPr wrap="none" lIns="71755" anchor="b" anchorCtr="0">
              <a:spAutoFit/>
            </a:bodyPr>
            <a:p>
              <a:pPr algn="l"/>
              <a:r>
                <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（3）风险的处理。</a:t>
              </a:r>
              <a:endParaRPr lang="zh-CN" altLang="en-US" sz="1865"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66"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创业风险的防范</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2"/>
          <p:cNvPicPr>
            <a:picLocks noChangeAspect="1"/>
          </p:cNvPicPr>
          <p:nvPr/>
        </p:nvPicPr>
        <p:blipFill>
          <a:blip r:embed="rId1"/>
          <a:stretch>
            <a:fillRect/>
          </a:stretch>
        </p:blipFill>
        <p:spPr>
          <a:xfrm>
            <a:off x="920750" y="1838325"/>
            <a:ext cx="1934845" cy="1945005"/>
          </a:xfrm>
          <a:prstGeom prst="rect">
            <a:avLst/>
          </a:prstGeom>
        </p:spPr>
      </p:pic>
      <p:pic>
        <p:nvPicPr>
          <p:cNvPr id="4" name="图片 3" descr="图片1"/>
          <p:cNvPicPr>
            <a:picLocks noChangeAspect="1"/>
          </p:cNvPicPr>
          <p:nvPr/>
        </p:nvPicPr>
        <p:blipFill>
          <a:blip r:embed="rId2"/>
          <a:stretch>
            <a:fillRect/>
          </a:stretch>
        </p:blipFill>
        <p:spPr>
          <a:xfrm>
            <a:off x="910590" y="3875405"/>
            <a:ext cx="1945640" cy="1944370"/>
          </a:xfrm>
          <a:prstGeom prst="rect">
            <a:avLst/>
          </a:prstGeom>
        </p:spPr>
      </p:pic>
      <p:pic>
        <p:nvPicPr>
          <p:cNvPr id="3" name="图片 2" descr="图片4"/>
          <p:cNvPicPr>
            <a:picLocks noChangeAspect="1"/>
          </p:cNvPicPr>
          <p:nvPr/>
        </p:nvPicPr>
        <p:blipFill>
          <a:blip r:embed="rId3"/>
          <a:srcRect l="43764" t="19564" r="12401" b="3657"/>
          <a:stretch>
            <a:fillRect/>
          </a:stretch>
        </p:blipFill>
        <p:spPr>
          <a:xfrm>
            <a:off x="2931795" y="1836420"/>
            <a:ext cx="1959610" cy="1946275"/>
          </a:xfrm>
          <a:prstGeom prst="rect">
            <a:avLst/>
          </a:prstGeom>
        </p:spPr>
      </p:pic>
      <p:sp>
        <p:nvSpPr>
          <p:cNvPr id="19" name="矩形 18"/>
          <p:cNvSpPr/>
          <p:nvPr/>
        </p:nvSpPr>
        <p:spPr>
          <a:xfrm>
            <a:off x="2938349" y="3886331"/>
            <a:ext cx="8520834" cy="1944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fontAlgn="auto">
              <a:lnSpc>
                <a:spcPct val="150000"/>
              </a:lnSpc>
              <a:spcBef>
                <a:spcPts val="0"/>
              </a:spcBef>
              <a:spcAft>
                <a:spcPts val="1200"/>
              </a:spcAft>
              <a:buClrTx/>
              <a:buSzTx/>
              <a:buFontTx/>
              <a:buNone/>
              <a:defRPr/>
            </a:pPr>
            <a:r>
              <a:rPr kumimoji="0" lang="zh-CN" altLang="en-US" b="1"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将特定的创业机会和创业活动结合，分析和判断创业风险的具体来源、发生概率，测算风险损失，预期主要风险因素，测算冒险创业的“风险收益”估计自己的风险承受能力，进而进行风险决策，提前准备相应的“风险管理预案”。</a:t>
            </a:r>
            <a:endParaRPr kumimoji="0" lang="zh-CN" altLang="en-US" b="1"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矩形 20"/>
          <p:cNvSpPr/>
          <p:nvPr/>
        </p:nvSpPr>
        <p:spPr>
          <a:xfrm>
            <a:off x="5014595" y="2025015"/>
            <a:ext cx="6444615" cy="1568450"/>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由于创业活动的不确定性，新建企业对于已经发生的风险的承受能力要低于成熟期企业，所以做好预先控制对创业风险防范具有极高价值。预先控制是为增加将来实际结果达到计划预期结果的可能性，而事先进行的管理活动。创业者必须事先进行创业风险的评估。</a:t>
            </a:r>
            <a:endParaRPr kumimoji="0" lang="zh-CN" altLang="en-US" sz="1600" b="0" i="0" u="none" strike="noStrike" kern="1200" cap="none" spc="0" normalizeH="0" baseline="0" noProof="0" dirty="0">
              <a:ln>
                <a:noFill/>
              </a:ln>
              <a:solidFill>
                <a:srgbClr val="000000"/>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6" name="文本框 17"/>
          <p:cNvSpPr txBox="1"/>
          <p:nvPr/>
        </p:nvSpPr>
        <p:spPr>
          <a:xfrm>
            <a:off x="1088390" y="381635"/>
            <a:ext cx="523303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以预先控制为主的防范措施</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908947"/>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谢谢观看</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endPar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10484" y="4232386"/>
            <a:ext cx="5039672"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本书主要特色有：教材框架结构新颖，章节清晰易于理解，案例展现形式多样且较为丰富，让教与学在具备很强的参与性和实践性的同时，也增加了本书的可读性。</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创意与创业机会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509395" y="1398905"/>
            <a:ext cx="3959225" cy="583565"/>
          </a:xfrm>
          <a:prstGeom prst="rect">
            <a:avLst/>
          </a:prstGeom>
          <a:noFill/>
        </p:spPr>
        <p:txBody>
          <a:bodyPr wrap="square" rtlCol="0">
            <a:spAutoFit/>
          </a:bodyPr>
          <a:lstStyle/>
          <a:p>
            <a:pPr algn="l"/>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什么是</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‘创业机会’</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509395" y="2418080"/>
            <a:ext cx="4586605" cy="2009775"/>
          </a:xfrm>
          <a:prstGeom prst="rect">
            <a:avLst/>
          </a:prstGeom>
          <a:noFill/>
        </p:spPr>
        <p:txBody>
          <a:bodyPr wrap="square" lIns="91423" tIns="45712" rIns="91423" bIns="45712" rtlCol="0">
            <a:spAutoFit/>
          </a:bodyPr>
          <a:lstStyle/>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主要是指具有较强吸引力的、较为持久的有利于创业的商业机会，创业者据此可以为客户提供有价值的产品或服务，并同时使创业者自身获益。通俗来讲，创业机会是通过某个有价值的创意为人们提供便利、服务或者创造价值从而满足社会需求和自身利益的一个有效渠道。</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创意与创业机会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509395" y="1398905"/>
            <a:ext cx="3959225" cy="1076325"/>
          </a:xfrm>
          <a:prstGeom prst="rect">
            <a:avLst/>
          </a:prstGeom>
          <a:noFill/>
        </p:spPr>
        <p:txBody>
          <a:bodyPr wrap="square" rtlCol="0">
            <a:spAutoFit/>
          </a:bodyPr>
          <a:lstStyle/>
          <a:p>
            <a:pPr algn="l"/>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创意、创新思维不等于创业机会</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509395" y="2667635"/>
            <a:ext cx="4586605" cy="2969895"/>
          </a:xfrm>
          <a:prstGeom prst="rect">
            <a:avLst/>
          </a:prstGeom>
          <a:noFill/>
        </p:spPr>
        <p:txBody>
          <a:bodyPr wrap="square" lIns="91423" tIns="45712" rIns="91423" bIns="45712" rtlCol="0">
            <a:spAutoFit/>
          </a:bodyPr>
          <a:lstStyle/>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创意是传统的叛逆，是打破常规的哲学，是破旧立新的创造与毁灭的循环，是思维碰撞，智慧对接，是具有新颖性和创造性的想法，不同于寻常的解决方法。创意是一种突破，产品、营销、管理、体制、机制等方面主张的突破。</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创意是逻辑思维、形象思维、逆向思维、发散思维、系统思维、模糊思维和直觉、灵感等多种认知方式综合运用的结果。要重视直觉和灵感，许多创意都来源于直觉和灵感。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矩形 42"/>
          <p:cNvSpPr>
            <a:spLocks noChangeArrowheads="1"/>
          </p:cNvSpPr>
          <p:nvPr/>
        </p:nvSpPr>
        <p:spPr bwMode="auto">
          <a:xfrm>
            <a:off x="1881" y="5451475"/>
            <a:ext cx="1623512" cy="76200"/>
          </a:xfrm>
          <a:prstGeom prst="rect">
            <a:avLst/>
          </a:prstGeom>
          <a:solidFill>
            <a:schemeClr val="accent1"/>
          </a:solidFill>
          <a:ln w="15875" algn="ctr">
            <a:noFill/>
            <a:miter lim="800000"/>
          </a:ln>
        </p:spPr>
        <p:txBody>
          <a:bodyPr lIns="115151" tIns="57576" rIns="115151" bIns="57576"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Freeform 9"/>
          <p:cNvSpPr>
            <a:spLocks noEditPoints="1"/>
          </p:cNvSpPr>
          <p:nvPr/>
        </p:nvSpPr>
        <p:spPr bwMode="auto">
          <a:xfrm>
            <a:off x="541465" y="1541463"/>
            <a:ext cx="3105780" cy="3192463"/>
          </a:xfrm>
          <a:custGeom>
            <a:avLst/>
            <a:gdLst>
              <a:gd name="T0" fmla="*/ 2147483647 w 2676"/>
              <a:gd name="T1" fmla="*/ 2147483647 h 2848"/>
              <a:gd name="T2" fmla="*/ 2147483647 w 2676"/>
              <a:gd name="T3" fmla="*/ 2147483647 h 2848"/>
              <a:gd name="T4" fmla="*/ 2147483647 w 2676"/>
              <a:gd name="T5" fmla="*/ 2147483647 h 2848"/>
              <a:gd name="T6" fmla="*/ 0 w 2676"/>
              <a:gd name="T7" fmla="*/ 2147483647 h 2848"/>
              <a:gd name="T8" fmla="*/ 2147483647 w 2676"/>
              <a:gd name="T9" fmla="*/ 2147483647 h 2848"/>
              <a:gd name="T10" fmla="*/ 2147483647 w 2676"/>
              <a:gd name="T11" fmla="*/ 2147483647 h 2848"/>
              <a:gd name="T12" fmla="*/ 2147483647 w 2676"/>
              <a:gd name="T13" fmla="*/ 2147483647 h 2848"/>
              <a:gd name="T14" fmla="*/ 2147483647 w 2676"/>
              <a:gd name="T15" fmla="*/ 0 h 2848"/>
              <a:gd name="T16" fmla="*/ 2147483647 w 2676"/>
              <a:gd name="T17" fmla="*/ 2147483647 h 2848"/>
              <a:gd name="T18" fmla="*/ 2147483647 w 2676"/>
              <a:gd name="T19" fmla="*/ 2147483647 h 2848"/>
              <a:gd name="T20" fmla="*/ 2147483647 w 2676"/>
              <a:gd name="T21" fmla="*/ 2147483647 h 2848"/>
              <a:gd name="T22" fmla="*/ 2147483647 w 2676"/>
              <a:gd name="T23" fmla="*/ 2147483647 h 2848"/>
              <a:gd name="T24" fmla="*/ 2147483647 w 2676"/>
              <a:gd name="T25" fmla="*/ 2147483647 h 2848"/>
              <a:gd name="T26" fmla="*/ 2147483647 w 2676"/>
              <a:gd name="T27" fmla="*/ 2147483647 h 2848"/>
              <a:gd name="T28" fmla="*/ 2147483647 w 2676"/>
              <a:gd name="T29" fmla="*/ 2147483647 h 2848"/>
              <a:gd name="T30" fmla="*/ 2147483647 w 2676"/>
              <a:gd name="T31" fmla="*/ 2147483647 h 2848"/>
              <a:gd name="T32" fmla="*/ 2147483647 w 2676"/>
              <a:gd name="T33" fmla="*/ 2147483647 h 2848"/>
              <a:gd name="T34" fmla="*/ 2147483647 w 2676"/>
              <a:gd name="T35" fmla="*/ 2147483647 h 2848"/>
              <a:gd name="T36" fmla="*/ 2147483647 w 2676"/>
              <a:gd name="T37" fmla="*/ 2147483647 h 2848"/>
              <a:gd name="T38" fmla="*/ 2147483647 w 2676"/>
              <a:gd name="T39" fmla="*/ 2147483647 h 2848"/>
              <a:gd name="T40" fmla="*/ 2147483647 w 2676"/>
              <a:gd name="T41" fmla="*/ 2147483647 h 2848"/>
              <a:gd name="T42" fmla="*/ 2147483647 w 2676"/>
              <a:gd name="T43" fmla="*/ 2147483647 h 2848"/>
              <a:gd name="T44" fmla="*/ 2147483647 w 2676"/>
              <a:gd name="T45" fmla="*/ 2147483647 h 2848"/>
              <a:gd name="T46" fmla="*/ 2147483647 w 2676"/>
              <a:gd name="T47" fmla="*/ 2147483647 h 2848"/>
              <a:gd name="T48" fmla="*/ 2147483647 w 2676"/>
              <a:gd name="T49" fmla="*/ 2147483647 h 2848"/>
              <a:gd name="T50" fmla="*/ 2147483647 w 2676"/>
              <a:gd name="T51" fmla="*/ 2147483647 h 2848"/>
              <a:gd name="T52" fmla="*/ 2147483647 w 2676"/>
              <a:gd name="T53" fmla="*/ 2147483647 h 2848"/>
              <a:gd name="T54" fmla="*/ 2147483647 w 2676"/>
              <a:gd name="T55" fmla="*/ 2147483647 h 2848"/>
              <a:gd name="T56" fmla="*/ 2147483647 w 2676"/>
              <a:gd name="T57" fmla="*/ 2147483647 h 2848"/>
              <a:gd name="T58" fmla="*/ 2147483647 w 2676"/>
              <a:gd name="T59" fmla="*/ 2147483647 h 2848"/>
              <a:gd name="T60" fmla="*/ 2147483647 w 2676"/>
              <a:gd name="T61" fmla="*/ 2147483647 h 2848"/>
              <a:gd name="T62" fmla="*/ 2147483647 w 2676"/>
              <a:gd name="T63" fmla="*/ 2147483647 h 2848"/>
              <a:gd name="T64" fmla="*/ 2147483647 w 2676"/>
              <a:gd name="T65" fmla="*/ 2147483647 h 2848"/>
              <a:gd name="T66" fmla="*/ 2147483647 w 2676"/>
              <a:gd name="T67" fmla="*/ 2147483647 h 2848"/>
              <a:gd name="T68" fmla="*/ 2147483647 w 2676"/>
              <a:gd name="T69" fmla="*/ 2147483647 h 2848"/>
              <a:gd name="T70" fmla="*/ 2147483647 w 2676"/>
              <a:gd name="T71" fmla="*/ 2147483647 h 2848"/>
              <a:gd name="T72" fmla="*/ 2147483647 w 2676"/>
              <a:gd name="T73" fmla="*/ 2147483647 h 2848"/>
              <a:gd name="T74" fmla="*/ 2147483647 w 2676"/>
              <a:gd name="T75" fmla="*/ 2147483647 h 2848"/>
              <a:gd name="T76" fmla="*/ 2147483647 w 2676"/>
              <a:gd name="T77" fmla="*/ 2147483647 h 2848"/>
              <a:gd name="T78" fmla="*/ 2147483647 w 2676"/>
              <a:gd name="T79" fmla="*/ 2147483647 h 2848"/>
              <a:gd name="T80" fmla="*/ 2147483647 w 2676"/>
              <a:gd name="T81" fmla="*/ 2147483647 h 2848"/>
              <a:gd name="T82" fmla="*/ 2147483647 w 2676"/>
              <a:gd name="T83" fmla="*/ 2147483647 h 2848"/>
              <a:gd name="T84" fmla="*/ 2147483647 w 2676"/>
              <a:gd name="T85" fmla="*/ 2147483647 h 2848"/>
              <a:gd name="T86" fmla="*/ 2147483647 w 2676"/>
              <a:gd name="T87" fmla="*/ 2147483647 h 2848"/>
              <a:gd name="T88" fmla="*/ 2147483647 w 2676"/>
              <a:gd name="T89" fmla="*/ 2147483647 h 2848"/>
              <a:gd name="T90" fmla="*/ 2147483647 w 2676"/>
              <a:gd name="T91" fmla="*/ 2147483647 h 2848"/>
              <a:gd name="T92" fmla="*/ 2147483647 w 2676"/>
              <a:gd name="T93" fmla="*/ 2147483647 h 2848"/>
              <a:gd name="T94" fmla="*/ 2147483647 w 2676"/>
              <a:gd name="T95" fmla="*/ 2147483647 h 2848"/>
              <a:gd name="T96" fmla="*/ 2147483647 w 2676"/>
              <a:gd name="T97" fmla="*/ 2147483647 h 2848"/>
              <a:gd name="T98" fmla="*/ 2147483647 w 2676"/>
              <a:gd name="T99" fmla="*/ 2147483647 h 2848"/>
              <a:gd name="T100" fmla="*/ 2147483647 w 2676"/>
              <a:gd name="T101" fmla="*/ 2147483647 h 2848"/>
              <a:gd name="T102" fmla="*/ 2147483647 w 2676"/>
              <a:gd name="T103" fmla="*/ 2147483647 h 2848"/>
              <a:gd name="T104" fmla="*/ 2147483647 w 2676"/>
              <a:gd name="T105" fmla="*/ 2147483647 h 2848"/>
              <a:gd name="T106" fmla="*/ 2147483647 w 2676"/>
              <a:gd name="T107" fmla="*/ 2147483647 h 2848"/>
              <a:gd name="T108" fmla="*/ 2147483647 w 2676"/>
              <a:gd name="T109" fmla="*/ 2147483647 h 2848"/>
              <a:gd name="T110" fmla="*/ 2147483647 w 2676"/>
              <a:gd name="T111" fmla="*/ 2147483647 h 2848"/>
              <a:gd name="T112" fmla="*/ 2147483647 w 2676"/>
              <a:gd name="T113" fmla="*/ 2147483647 h 2848"/>
              <a:gd name="T114" fmla="*/ 2147483647 w 2676"/>
              <a:gd name="T115" fmla="*/ 2147483647 h 2848"/>
              <a:gd name="T116" fmla="*/ 2147483647 w 2676"/>
              <a:gd name="T117" fmla="*/ 2147483647 h 2848"/>
              <a:gd name="T118" fmla="*/ 2147483647 w 2676"/>
              <a:gd name="T119" fmla="*/ 2147483647 h 2848"/>
              <a:gd name="T120" fmla="*/ 2147483647 w 2676"/>
              <a:gd name="T121" fmla="*/ 2147483647 h 2848"/>
              <a:gd name="T122" fmla="*/ 2147483647 w 2676"/>
              <a:gd name="T123" fmla="*/ 2147483647 h 28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76"/>
              <a:gd name="T187" fmla="*/ 0 h 2848"/>
              <a:gd name="T188" fmla="*/ 2676 w 2676"/>
              <a:gd name="T189" fmla="*/ 2848 h 284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76" h="2848">
                <a:moveTo>
                  <a:pt x="764" y="1468"/>
                </a:moveTo>
                <a:lnTo>
                  <a:pt x="132" y="1468"/>
                </a:lnTo>
                <a:cubicBezTo>
                  <a:pt x="91" y="1468"/>
                  <a:pt x="58" y="1452"/>
                  <a:pt x="36" y="1427"/>
                </a:cubicBezTo>
                <a:cubicBezTo>
                  <a:pt x="12" y="1401"/>
                  <a:pt x="0" y="1365"/>
                  <a:pt x="0" y="1325"/>
                </a:cubicBezTo>
                <a:cubicBezTo>
                  <a:pt x="0" y="1220"/>
                  <a:pt x="16" y="1037"/>
                  <a:pt x="83" y="843"/>
                </a:cubicBezTo>
                <a:cubicBezTo>
                  <a:pt x="128" y="710"/>
                  <a:pt x="198" y="572"/>
                  <a:pt x="302" y="448"/>
                </a:cubicBezTo>
                <a:cubicBezTo>
                  <a:pt x="463" y="257"/>
                  <a:pt x="645" y="145"/>
                  <a:pt x="830" y="80"/>
                </a:cubicBezTo>
                <a:cubicBezTo>
                  <a:pt x="1014" y="16"/>
                  <a:pt x="1200" y="0"/>
                  <a:pt x="1369" y="0"/>
                </a:cubicBezTo>
                <a:cubicBezTo>
                  <a:pt x="1521" y="0"/>
                  <a:pt x="1738" y="26"/>
                  <a:pt x="1955" y="115"/>
                </a:cubicBezTo>
                <a:cubicBezTo>
                  <a:pt x="2115" y="180"/>
                  <a:pt x="2276" y="279"/>
                  <a:pt x="2412" y="426"/>
                </a:cubicBezTo>
                <a:cubicBezTo>
                  <a:pt x="2517" y="540"/>
                  <a:pt x="2583" y="667"/>
                  <a:pt x="2623" y="798"/>
                </a:cubicBezTo>
                <a:cubicBezTo>
                  <a:pt x="2669" y="953"/>
                  <a:pt x="2676" y="1113"/>
                  <a:pt x="2663" y="1258"/>
                </a:cubicBezTo>
                <a:cubicBezTo>
                  <a:pt x="2645" y="1440"/>
                  <a:pt x="2572" y="1589"/>
                  <a:pt x="2470" y="1716"/>
                </a:cubicBezTo>
                <a:cubicBezTo>
                  <a:pt x="2370" y="1841"/>
                  <a:pt x="2243" y="1944"/>
                  <a:pt x="2115" y="2036"/>
                </a:cubicBezTo>
                <a:cubicBezTo>
                  <a:pt x="1973" y="2139"/>
                  <a:pt x="1882" y="2230"/>
                  <a:pt x="1826" y="2320"/>
                </a:cubicBezTo>
                <a:cubicBezTo>
                  <a:pt x="1773" y="2408"/>
                  <a:pt x="1753" y="2497"/>
                  <a:pt x="1753" y="2597"/>
                </a:cubicBezTo>
                <a:lnTo>
                  <a:pt x="1753" y="2808"/>
                </a:lnTo>
                <a:lnTo>
                  <a:pt x="1753" y="2848"/>
                </a:lnTo>
                <a:lnTo>
                  <a:pt x="1713" y="2848"/>
                </a:lnTo>
                <a:lnTo>
                  <a:pt x="904" y="2848"/>
                </a:lnTo>
                <a:lnTo>
                  <a:pt x="864" y="2848"/>
                </a:lnTo>
                <a:lnTo>
                  <a:pt x="864" y="2808"/>
                </a:lnTo>
                <a:lnTo>
                  <a:pt x="864" y="2501"/>
                </a:lnTo>
                <a:cubicBezTo>
                  <a:pt x="864" y="2304"/>
                  <a:pt x="896" y="2146"/>
                  <a:pt x="963" y="2008"/>
                </a:cubicBezTo>
                <a:cubicBezTo>
                  <a:pt x="1029" y="1870"/>
                  <a:pt x="1127" y="1754"/>
                  <a:pt x="1258" y="1640"/>
                </a:cubicBezTo>
                <a:cubicBezTo>
                  <a:pt x="1295" y="1608"/>
                  <a:pt x="1342" y="1576"/>
                  <a:pt x="1391" y="1542"/>
                </a:cubicBezTo>
                <a:cubicBezTo>
                  <a:pt x="1526" y="1449"/>
                  <a:pt x="1684" y="1340"/>
                  <a:pt x="1684" y="1195"/>
                </a:cubicBezTo>
                <a:cubicBezTo>
                  <a:pt x="1684" y="1109"/>
                  <a:pt x="1649" y="1032"/>
                  <a:pt x="1585" y="977"/>
                </a:cubicBezTo>
                <a:cubicBezTo>
                  <a:pt x="1523" y="924"/>
                  <a:pt x="1435" y="891"/>
                  <a:pt x="1325" y="891"/>
                </a:cubicBezTo>
                <a:cubicBezTo>
                  <a:pt x="1211" y="891"/>
                  <a:pt x="1103" y="939"/>
                  <a:pt x="1020" y="1022"/>
                </a:cubicBezTo>
                <a:cubicBezTo>
                  <a:pt x="939" y="1103"/>
                  <a:pt x="882" y="1218"/>
                  <a:pt x="867" y="1355"/>
                </a:cubicBezTo>
                <a:cubicBezTo>
                  <a:pt x="865" y="1381"/>
                  <a:pt x="861" y="1405"/>
                  <a:pt x="848" y="1426"/>
                </a:cubicBezTo>
                <a:cubicBezTo>
                  <a:pt x="832" y="1452"/>
                  <a:pt x="807" y="1468"/>
                  <a:pt x="764" y="1468"/>
                </a:cubicBezTo>
                <a:close/>
                <a:moveTo>
                  <a:pt x="132" y="1388"/>
                </a:moveTo>
                <a:lnTo>
                  <a:pt x="764" y="1388"/>
                </a:lnTo>
                <a:cubicBezTo>
                  <a:pt x="774" y="1388"/>
                  <a:pt x="779" y="1387"/>
                  <a:pt x="780" y="1384"/>
                </a:cubicBezTo>
                <a:cubicBezTo>
                  <a:pt x="784" y="1378"/>
                  <a:pt x="786" y="1363"/>
                  <a:pt x="788" y="1347"/>
                </a:cubicBezTo>
                <a:cubicBezTo>
                  <a:pt x="805" y="1191"/>
                  <a:pt x="870" y="1059"/>
                  <a:pt x="963" y="966"/>
                </a:cubicBezTo>
                <a:cubicBezTo>
                  <a:pt x="1061" y="867"/>
                  <a:pt x="1190" y="811"/>
                  <a:pt x="1325" y="811"/>
                </a:cubicBezTo>
                <a:cubicBezTo>
                  <a:pt x="1455" y="811"/>
                  <a:pt x="1561" y="851"/>
                  <a:pt x="1637" y="916"/>
                </a:cubicBezTo>
                <a:cubicBezTo>
                  <a:pt x="1719" y="987"/>
                  <a:pt x="1764" y="1086"/>
                  <a:pt x="1764" y="1195"/>
                </a:cubicBezTo>
                <a:cubicBezTo>
                  <a:pt x="1764" y="1382"/>
                  <a:pt x="1588" y="1504"/>
                  <a:pt x="1436" y="1608"/>
                </a:cubicBezTo>
                <a:cubicBezTo>
                  <a:pt x="1389" y="1640"/>
                  <a:pt x="1344" y="1671"/>
                  <a:pt x="1311" y="1700"/>
                </a:cubicBezTo>
                <a:cubicBezTo>
                  <a:pt x="1187" y="1808"/>
                  <a:pt x="1095" y="1916"/>
                  <a:pt x="1034" y="2042"/>
                </a:cubicBezTo>
                <a:cubicBezTo>
                  <a:pt x="974" y="2169"/>
                  <a:pt x="944" y="2316"/>
                  <a:pt x="944" y="2501"/>
                </a:cubicBezTo>
                <a:lnTo>
                  <a:pt x="944" y="2768"/>
                </a:lnTo>
                <a:lnTo>
                  <a:pt x="1673" y="2768"/>
                </a:lnTo>
                <a:lnTo>
                  <a:pt x="1673" y="2597"/>
                </a:lnTo>
                <a:cubicBezTo>
                  <a:pt x="1673" y="2483"/>
                  <a:pt x="1696" y="2381"/>
                  <a:pt x="1758" y="2279"/>
                </a:cubicBezTo>
                <a:cubicBezTo>
                  <a:pt x="1819" y="2179"/>
                  <a:pt x="1917" y="2081"/>
                  <a:pt x="2069" y="1971"/>
                </a:cubicBezTo>
                <a:cubicBezTo>
                  <a:pt x="2191" y="1883"/>
                  <a:pt x="2313" y="1784"/>
                  <a:pt x="2408" y="1666"/>
                </a:cubicBezTo>
                <a:cubicBezTo>
                  <a:pt x="2500" y="1550"/>
                  <a:pt x="2567" y="1415"/>
                  <a:pt x="2583" y="1250"/>
                </a:cubicBezTo>
                <a:cubicBezTo>
                  <a:pt x="2596" y="1115"/>
                  <a:pt x="2590" y="966"/>
                  <a:pt x="2546" y="820"/>
                </a:cubicBezTo>
                <a:cubicBezTo>
                  <a:pt x="2510" y="701"/>
                  <a:pt x="2449" y="584"/>
                  <a:pt x="2353" y="481"/>
                </a:cubicBezTo>
                <a:cubicBezTo>
                  <a:pt x="2226" y="343"/>
                  <a:pt x="2075" y="250"/>
                  <a:pt x="1925" y="189"/>
                </a:cubicBezTo>
                <a:cubicBezTo>
                  <a:pt x="1719" y="105"/>
                  <a:pt x="1514" y="80"/>
                  <a:pt x="1369" y="80"/>
                </a:cubicBezTo>
                <a:cubicBezTo>
                  <a:pt x="1207" y="80"/>
                  <a:pt x="1030" y="95"/>
                  <a:pt x="857" y="156"/>
                </a:cubicBezTo>
                <a:cubicBezTo>
                  <a:pt x="684" y="216"/>
                  <a:pt x="514" y="321"/>
                  <a:pt x="363" y="500"/>
                </a:cubicBezTo>
                <a:cubicBezTo>
                  <a:pt x="266" y="614"/>
                  <a:pt x="201" y="744"/>
                  <a:pt x="158" y="869"/>
                </a:cubicBezTo>
                <a:cubicBezTo>
                  <a:pt x="95" y="1053"/>
                  <a:pt x="80" y="1226"/>
                  <a:pt x="80" y="1325"/>
                </a:cubicBezTo>
                <a:cubicBezTo>
                  <a:pt x="80" y="1346"/>
                  <a:pt x="85" y="1363"/>
                  <a:pt x="95" y="1374"/>
                </a:cubicBezTo>
                <a:cubicBezTo>
                  <a:pt x="103" y="1383"/>
                  <a:pt x="115" y="1388"/>
                  <a:pt x="132" y="1388"/>
                </a:cubicBezTo>
                <a:close/>
              </a:path>
            </a:pathLst>
          </a:custGeom>
          <a:solidFill>
            <a:schemeClr val="accent1"/>
          </a:solidFill>
          <a:ln w="9525">
            <a:noFill/>
            <a:round/>
          </a:ln>
        </p:spPr>
        <p:txBody>
          <a:bodyPr lIns="91412" tIns="45705" rIns="91412" bIns="45705"/>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矩形 50"/>
          <p:cNvSpPr>
            <a:spLocks noChangeArrowheads="1"/>
          </p:cNvSpPr>
          <p:nvPr/>
        </p:nvSpPr>
        <p:spPr bwMode="auto">
          <a:xfrm>
            <a:off x="2498248" y="5451475"/>
            <a:ext cx="9691872" cy="76200"/>
          </a:xfrm>
          <a:prstGeom prst="rect">
            <a:avLst/>
          </a:prstGeom>
          <a:solidFill>
            <a:schemeClr val="accent1"/>
          </a:solidFill>
          <a:ln w="15875" algn="ctr">
            <a:noFill/>
            <a:miter lim="800000"/>
          </a:ln>
        </p:spPr>
        <p:txBody>
          <a:bodyPr lIns="115151" tIns="57576" rIns="115151" bIns="57576"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矩形 51"/>
          <p:cNvSpPr>
            <a:spLocks noChangeArrowheads="1"/>
          </p:cNvSpPr>
          <p:nvPr/>
        </p:nvSpPr>
        <p:spPr bwMode="auto">
          <a:xfrm>
            <a:off x="1538108" y="4918077"/>
            <a:ext cx="1045840" cy="77788"/>
          </a:xfrm>
          <a:prstGeom prst="rect">
            <a:avLst/>
          </a:prstGeom>
          <a:solidFill>
            <a:schemeClr val="accent1"/>
          </a:solidFill>
          <a:ln w="15875" algn="ctr">
            <a:noFill/>
            <a:miter lim="800000"/>
          </a:ln>
        </p:spPr>
        <p:txBody>
          <a:bodyPr lIns="115151" tIns="57576" rIns="115151" bIns="57576"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矩形 52"/>
          <p:cNvSpPr>
            <a:spLocks noChangeArrowheads="1"/>
          </p:cNvSpPr>
          <p:nvPr/>
        </p:nvSpPr>
        <p:spPr bwMode="auto">
          <a:xfrm rot="5400000">
            <a:off x="1276951" y="5179233"/>
            <a:ext cx="609600" cy="87287"/>
          </a:xfrm>
          <a:prstGeom prst="rect">
            <a:avLst/>
          </a:prstGeom>
          <a:solidFill>
            <a:schemeClr val="accent1"/>
          </a:solidFill>
          <a:ln w="15875" algn="ctr">
            <a:noFill/>
            <a:miter lim="800000"/>
          </a:ln>
        </p:spPr>
        <p:txBody>
          <a:bodyPr rot="10800000" vert="eaVert" lIns="115151" tIns="57576" rIns="115151" bIns="57576"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4" name="矩形 53"/>
          <p:cNvSpPr>
            <a:spLocks noChangeArrowheads="1"/>
          </p:cNvSpPr>
          <p:nvPr/>
        </p:nvSpPr>
        <p:spPr bwMode="auto">
          <a:xfrm rot="5400000">
            <a:off x="2236299" y="5180027"/>
            <a:ext cx="609600" cy="85699"/>
          </a:xfrm>
          <a:prstGeom prst="rect">
            <a:avLst/>
          </a:prstGeom>
          <a:solidFill>
            <a:schemeClr val="accent1"/>
          </a:solidFill>
          <a:ln w="15875" algn="ctr">
            <a:noFill/>
            <a:miter lim="800000"/>
          </a:ln>
        </p:spPr>
        <p:txBody>
          <a:bodyPr rot="10800000" vert="eaVert" lIns="115151" tIns="57576" rIns="115151" bIns="57576"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54"/>
          <p:cNvGrpSpPr/>
          <p:nvPr/>
        </p:nvGrpSpPr>
        <p:grpSpPr bwMode="auto">
          <a:xfrm>
            <a:off x="3888470" y="5332415"/>
            <a:ext cx="350729" cy="314325"/>
            <a:chOff x="4971660" y="1569718"/>
            <a:chExt cx="144016" cy="144016"/>
          </a:xfrm>
        </p:grpSpPr>
        <p:sp>
          <p:nvSpPr>
            <p:cNvPr id="72733" name="椭圆 55"/>
            <p:cNvSpPr>
              <a:spLocks noChangeArrowheads="1"/>
            </p:cNvSpPr>
            <p:nvPr/>
          </p:nvSpPr>
          <p:spPr bwMode="auto">
            <a:xfrm>
              <a:off x="4971660" y="1569718"/>
              <a:ext cx="144016" cy="144016"/>
            </a:xfrm>
            <a:prstGeom prst="ellipse">
              <a:avLst/>
            </a:prstGeom>
            <a:solidFill>
              <a:schemeClr val="accent2"/>
            </a:solidFill>
            <a:ln w="15875" algn="ctr">
              <a:solidFill>
                <a:schemeClr val="accent2"/>
              </a:solid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2734" name="椭圆 56"/>
            <p:cNvSpPr>
              <a:spLocks noChangeArrowheads="1"/>
            </p:cNvSpPr>
            <p:nvPr/>
          </p:nvSpPr>
          <p:spPr bwMode="auto">
            <a:xfrm>
              <a:off x="5006027" y="1603875"/>
              <a:ext cx="75281" cy="75701"/>
            </a:xfrm>
            <a:prstGeom prst="ellipse">
              <a:avLst/>
            </a:prstGeom>
            <a:solidFill>
              <a:schemeClr val="bg1"/>
            </a:solidFill>
            <a:ln w="15875" algn="ctr">
              <a:no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cxnSp>
        <p:nvCxnSpPr>
          <p:cNvPr id="70" name="直接连接符 69"/>
          <p:cNvCxnSpPr>
            <a:cxnSpLocks noChangeShapeType="1"/>
          </p:cNvCxnSpPr>
          <p:nvPr/>
        </p:nvCxnSpPr>
        <p:spPr bwMode="auto">
          <a:xfrm>
            <a:off x="4050345" y="2155826"/>
            <a:ext cx="12696" cy="3000375"/>
          </a:xfrm>
          <a:prstGeom prst="line">
            <a:avLst/>
          </a:prstGeom>
          <a:noFill/>
          <a:ln w="9525" algn="ctr">
            <a:solidFill>
              <a:schemeClr val="accent2"/>
            </a:solidFill>
            <a:prstDash val="dash"/>
            <a:round/>
            <a:headEnd type="oval" w="med" len="med"/>
          </a:ln>
        </p:spPr>
      </p:cxnSp>
      <p:sp>
        <p:nvSpPr>
          <p:cNvPr id="73" name="TextBox 72"/>
          <p:cNvSpPr txBox="1">
            <a:spLocks noChangeArrowheads="1"/>
          </p:cNvSpPr>
          <p:nvPr/>
        </p:nvSpPr>
        <p:spPr bwMode="auto">
          <a:xfrm>
            <a:off x="4247134" y="2415007"/>
            <a:ext cx="1440000" cy="1980000"/>
          </a:xfrm>
          <a:prstGeom prst="rect">
            <a:avLst/>
          </a:prstGeom>
          <a:noFill/>
          <a:ln w="9525">
            <a:noFill/>
            <a:miter lim="800000"/>
          </a:ln>
        </p:spPr>
        <p:txBody>
          <a:bodyPr lIns="0" tIns="0" rIns="0" bIns="0">
            <a:spAutoFit/>
          </a:bodyPr>
          <a:p>
            <a:pPr defTabSz="1217295"/>
            <a:r>
              <a:rPr lang="zh-CN" altLang="en-US" sz="1600" dirty="0">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创业机会是可以为购买者或使用者创造或增加价值的产品或服务，它具有吸引力、持久性和适时性。</a:t>
            </a:r>
            <a:endParaRPr lang="zh-CN" altLang="en-US" sz="1600" dirty="0">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3" name="组合 113"/>
          <p:cNvGrpSpPr/>
          <p:nvPr/>
        </p:nvGrpSpPr>
        <p:grpSpPr bwMode="auto">
          <a:xfrm>
            <a:off x="5830970" y="5332415"/>
            <a:ext cx="350729" cy="314325"/>
            <a:chOff x="4971660" y="1569718"/>
            <a:chExt cx="144016" cy="144016"/>
          </a:xfrm>
        </p:grpSpPr>
        <p:sp>
          <p:nvSpPr>
            <p:cNvPr id="72731" name="椭圆 114"/>
            <p:cNvSpPr>
              <a:spLocks noChangeArrowheads="1"/>
            </p:cNvSpPr>
            <p:nvPr/>
          </p:nvSpPr>
          <p:spPr bwMode="auto">
            <a:xfrm>
              <a:off x="4971660" y="1569718"/>
              <a:ext cx="144016" cy="144016"/>
            </a:xfrm>
            <a:prstGeom prst="ellipse">
              <a:avLst/>
            </a:prstGeom>
            <a:solidFill>
              <a:schemeClr val="accent3"/>
            </a:solidFill>
            <a:ln w="15875" algn="ctr">
              <a:solidFill>
                <a:schemeClr val="accent3"/>
              </a:solid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2732" name="椭圆 115"/>
            <p:cNvSpPr>
              <a:spLocks noChangeArrowheads="1"/>
            </p:cNvSpPr>
            <p:nvPr/>
          </p:nvSpPr>
          <p:spPr bwMode="auto">
            <a:xfrm>
              <a:off x="5006027" y="1603875"/>
              <a:ext cx="75281" cy="75701"/>
            </a:xfrm>
            <a:prstGeom prst="ellipse">
              <a:avLst/>
            </a:prstGeom>
            <a:solidFill>
              <a:schemeClr val="bg1"/>
            </a:solidFill>
            <a:ln w="15875" algn="ctr">
              <a:solidFill>
                <a:schemeClr val="accent3"/>
              </a:solid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cxnSp>
        <p:nvCxnSpPr>
          <p:cNvPr id="117" name="直接连接符 116"/>
          <p:cNvCxnSpPr>
            <a:cxnSpLocks noChangeShapeType="1"/>
          </p:cNvCxnSpPr>
          <p:nvPr/>
        </p:nvCxnSpPr>
        <p:spPr bwMode="auto">
          <a:xfrm>
            <a:off x="5996022" y="2155826"/>
            <a:ext cx="28565" cy="3000375"/>
          </a:xfrm>
          <a:prstGeom prst="line">
            <a:avLst/>
          </a:prstGeom>
          <a:noFill/>
          <a:ln w="9525" algn="ctr">
            <a:solidFill>
              <a:schemeClr val="accent3"/>
            </a:solidFill>
            <a:prstDash val="dash"/>
            <a:round/>
            <a:headEnd type="oval" w="med" len="med"/>
          </a:ln>
        </p:spPr>
      </p:cxnSp>
      <p:sp>
        <p:nvSpPr>
          <p:cNvPr id="118" name="TextBox 117"/>
          <p:cNvSpPr txBox="1">
            <a:spLocks noChangeArrowheads="1"/>
          </p:cNvSpPr>
          <p:nvPr/>
        </p:nvSpPr>
        <p:spPr bwMode="auto">
          <a:xfrm>
            <a:off x="6189634" y="2415007"/>
            <a:ext cx="1440000" cy="1723390"/>
          </a:xfrm>
          <a:prstGeom prst="rect">
            <a:avLst/>
          </a:prstGeom>
          <a:noFill/>
          <a:ln w="9525">
            <a:noFill/>
            <a:miter lim="800000"/>
          </a:ln>
        </p:spPr>
        <p:txBody>
          <a:bodyPr lIns="0" tIns="0" rIns="0" bIns="0">
            <a:spAutoFit/>
          </a:bodyPr>
          <a:p>
            <a:pPr defTabSz="1217295"/>
            <a:r>
              <a:rPr lang="zh-CN" altLang="en-US" sz="1600" dirty="0">
                <a:solidFill>
                  <a:schemeClr val="accent3"/>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创业机会是可以引入新产品、新服务、新原材料和新组织方式，并能以高于成本价出售的情况。</a:t>
            </a:r>
            <a:endParaRPr lang="zh-CN" altLang="en-US" sz="1600" dirty="0">
              <a:solidFill>
                <a:schemeClr val="accent3"/>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 name="组合 119"/>
          <p:cNvGrpSpPr/>
          <p:nvPr/>
        </p:nvGrpSpPr>
        <p:grpSpPr bwMode="auto">
          <a:xfrm>
            <a:off x="7749667" y="5332415"/>
            <a:ext cx="352316" cy="314325"/>
            <a:chOff x="4971660" y="1569718"/>
            <a:chExt cx="144016" cy="144016"/>
          </a:xfrm>
        </p:grpSpPr>
        <p:sp>
          <p:nvSpPr>
            <p:cNvPr id="72729" name="椭圆 120"/>
            <p:cNvSpPr>
              <a:spLocks noChangeArrowheads="1"/>
            </p:cNvSpPr>
            <p:nvPr/>
          </p:nvSpPr>
          <p:spPr bwMode="auto">
            <a:xfrm>
              <a:off x="4971660" y="1569718"/>
              <a:ext cx="144016" cy="144016"/>
            </a:xfrm>
            <a:prstGeom prst="ellipse">
              <a:avLst/>
            </a:prstGeom>
            <a:solidFill>
              <a:schemeClr val="accent4"/>
            </a:solidFill>
            <a:ln w="15875" algn="ctr">
              <a:solidFill>
                <a:schemeClr val="accent4"/>
              </a:solid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2730" name="椭圆 121"/>
            <p:cNvSpPr>
              <a:spLocks noChangeArrowheads="1"/>
            </p:cNvSpPr>
            <p:nvPr/>
          </p:nvSpPr>
          <p:spPr bwMode="auto">
            <a:xfrm>
              <a:off x="5005833" y="1603875"/>
              <a:ext cx="75669" cy="75701"/>
            </a:xfrm>
            <a:prstGeom prst="ellipse">
              <a:avLst/>
            </a:prstGeom>
            <a:solidFill>
              <a:schemeClr val="bg1"/>
            </a:solidFill>
            <a:ln w="15875" algn="ctr">
              <a:no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cxnSp>
        <p:nvCxnSpPr>
          <p:cNvPr id="123" name="直接连接符 122"/>
          <p:cNvCxnSpPr>
            <a:cxnSpLocks noChangeShapeType="1"/>
          </p:cNvCxnSpPr>
          <p:nvPr/>
        </p:nvCxnSpPr>
        <p:spPr bwMode="auto">
          <a:xfrm>
            <a:off x="7922649" y="2155826"/>
            <a:ext cx="0" cy="2968625"/>
          </a:xfrm>
          <a:prstGeom prst="line">
            <a:avLst/>
          </a:prstGeom>
          <a:noFill/>
          <a:ln w="9525" algn="ctr">
            <a:solidFill>
              <a:schemeClr val="accent4"/>
            </a:solidFill>
            <a:prstDash val="dash"/>
            <a:round/>
            <a:headEnd type="oval" w="med" len="med"/>
          </a:ln>
        </p:spPr>
      </p:cxnSp>
      <p:sp>
        <p:nvSpPr>
          <p:cNvPr id="124" name="TextBox 123"/>
          <p:cNvSpPr txBox="1">
            <a:spLocks noChangeArrowheads="1"/>
          </p:cNvSpPr>
          <p:nvPr/>
        </p:nvSpPr>
        <p:spPr bwMode="auto">
          <a:xfrm>
            <a:off x="8108330" y="2415007"/>
            <a:ext cx="1440000" cy="2031365"/>
          </a:xfrm>
          <a:prstGeom prst="rect">
            <a:avLst/>
          </a:prstGeom>
          <a:noFill/>
          <a:ln w="9525">
            <a:noFill/>
            <a:miter lim="800000"/>
          </a:ln>
        </p:spPr>
        <p:txBody>
          <a:bodyPr lIns="0" tIns="0" rIns="0" bIns="0">
            <a:spAutoFit/>
          </a:bodyPr>
          <a:p>
            <a:pPr defTabSz="1217295"/>
            <a:r>
              <a:rPr lang="zh-CN" altLang="en-US" sz="1465" dirty="0">
                <a:solidFill>
                  <a:schemeClr val="accent4"/>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创业机会是一种新的“目的—手段（Means-End）”关系，它能为经济活动引入新产品、新服务、新原材料、新市场或新组织方式。</a:t>
            </a:r>
            <a:endParaRPr lang="zh-CN" altLang="en-US" sz="1465" dirty="0">
              <a:solidFill>
                <a:schemeClr val="accent4"/>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5" name="组合 125"/>
          <p:cNvGrpSpPr/>
          <p:nvPr/>
        </p:nvGrpSpPr>
        <p:grpSpPr bwMode="auto">
          <a:xfrm>
            <a:off x="9669947" y="5332415"/>
            <a:ext cx="350731" cy="314325"/>
            <a:chOff x="4971660" y="1569718"/>
            <a:chExt cx="144016" cy="144016"/>
          </a:xfrm>
        </p:grpSpPr>
        <p:sp>
          <p:nvSpPr>
            <p:cNvPr id="72727" name="椭圆 126"/>
            <p:cNvSpPr>
              <a:spLocks noChangeArrowheads="1"/>
            </p:cNvSpPr>
            <p:nvPr/>
          </p:nvSpPr>
          <p:spPr bwMode="auto">
            <a:xfrm>
              <a:off x="4971660" y="1569718"/>
              <a:ext cx="144016" cy="144016"/>
            </a:xfrm>
            <a:prstGeom prst="ellipse">
              <a:avLst/>
            </a:prstGeom>
            <a:solidFill>
              <a:schemeClr val="accent2"/>
            </a:solidFill>
            <a:ln w="15875" algn="ctr">
              <a:solidFill>
                <a:schemeClr val="accent2"/>
              </a:solid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2728" name="椭圆 127"/>
            <p:cNvSpPr>
              <a:spLocks noChangeArrowheads="1"/>
            </p:cNvSpPr>
            <p:nvPr/>
          </p:nvSpPr>
          <p:spPr bwMode="auto">
            <a:xfrm>
              <a:off x="5006027" y="1603875"/>
              <a:ext cx="75281" cy="75701"/>
            </a:xfrm>
            <a:prstGeom prst="ellipse">
              <a:avLst/>
            </a:prstGeom>
            <a:solidFill>
              <a:schemeClr val="bg1"/>
            </a:solidFill>
            <a:ln w="15875" algn="ctr">
              <a:noFill/>
              <a:round/>
            </a:ln>
          </p:spPr>
          <p:txBody>
            <a:bodyPr lIns="153535" tIns="76767" rIns="153535" bIns="76767" anchor="ctr"/>
            <a:p>
              <a:pPr algn="ctr" defTabSz="1217295"/>
              <a:endParaRPr lang="zh-CN" altLang="en-US" sz="2400" dirty="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cxnSp>
        <p:nvCxnSpPr>
          <p:cNvPr id="129" name="直接连接符 128"/>
          <p:cNvCxnSpPr>
            <a:cxnSpLocks noChangeShapeType="1"/>
          </p:cNvCxnSpPr>
          <p:nvPr/>
        </p:nvCxnSpPr>
        <p:spPr bwMode="auto">
          <a:xfrm>
            <a:off x="9850867" y="2155826"/>
            <a:ext cx="0" cy="2967039"/>
          </a:xfrm>
          <a:prstGeom prst="line">
            <a:avLst/>
          </a:prstGeom>
          <a:noFill/>
          <a:ln w="9525" algn="ctr">
            <a:solidFill>
              <a:schemeClr val="accent2"/>
            </a:solidFill>
            <a:prstDash val="dash"/>
            <a:round/>
            <a:headEnd type="oval" w="med" len="med"/>
          </a:ln>
        </p:spPr>
      </p:cxnSp>
      <p:sp>
        <p:nvSpPr>
          <p:cNvPr id="130" name="TextBox 129"/>
          <p:cNvSpPr txBox="1">
            <a:spLocks noChangeArrowheads="1"/>
          </p:cNvSpPr>
          <p:nvPr/>
        </p:nvSpPr>
        <p:spPr bwMode="auto">
          <a:xfrm>
            <a:off x="10028612" y="2415007"/>
            <a:ext cx="1440000" cy="2708275"/>
          </a:xfrm>
          <a:prstGeom prst="rect">
            <a:avLst/>
          </a:prstGeom>
          <a:noFill/>
          <a:ln w="9525">
            <a:noFill/>
            <a:miter lim="800000"/>
          </a:ln>
        </p:spPr>
        <p:txBody>
          <a:bodyPr lIns="0" tIns="0" rIns="0" bIns="0">
            <a:spAutoFit/>
          </a:bodyPr>
          <a:p>
            <a:pPr defTabSz="1217295"/>
            <a:r>
              <a:rPr lang="zh-CN" altLang="en-US" sz="1600" dirty="0">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创业机会主要是指具有较强吸引力的、较为持久的有利于创业的商业机会，创业者据此可以为客户提供有价值的产品或服务，并同时使创业者自身获益。</a:t>
            </a:r>
            <a:endParaRPr lang="zh-CN" altLang="en-US" sz="1600" dirty="0">
              <a:solidFill>
                <a:schemeClr val="accent2"/>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文本框 17"/>
          <p:cNvSpPr txBox="1"/>
          <p:nvPr/>
        </p:nvSpPr>
        <p:spPr>
          <a:xfrm>
            <a:off x="1088390" y="387985"/>
            <a:ext cx="447675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创业机会还有以下几种理解。</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500"/>
                                        <p:tgtEl>
                                          <p:spTgt spid="51"/>
                                        </p:tgtEl>
                                      </p:cBhvr>
                                    </p:animEffect>
                                  </p:childTnLst>
                                </p:cTn>
                              </p:par>
                            </p:childTnLst>
                          </p:cTn>
                        </p:par>
                        <p:par>
                          <p:cTn id="27" fill="hold">
                            <p:stCondLst>
                              <p:cond delay="2500"/>
                            </p:stCondLst>
                            <p:childTnLst>
                              <p:par>
                                <p:cTn id="28" presetID="23" presetClass="entr" presetSubtype="32"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strVal val="4*#ppt_w"/>
                                          </p:val>
                                        </p:tav>
                                        <p:tav tm="100000">
                                          <p:val>
                                            <p:strVal val="#ppt_w"/>
                                          </p:val>
                                        </p:tav>
                                      </p:tavLst>
                                    </p:anim>
                                    <p:anim calcmode="lin" valueType="num">
                                      <p:cBhvr>
                                        <p:cTn id="31" dur="500" fill="hold"/>
                                        <p:tgtEl>
                                          <p:spTgt spid="2"/>
                                        </p:tgtEl>
                                        <p:attrNameLst>
                                          <p:attrName>ppt_h</p:attrName>
                                        </p:attrNameLst>
                                      </p:cBhvr>
                                      <p:tavLst>
                                        <p:tav tm="0">
                                          <p:val>
                                            <p:strVal val="4*#ppt_h"/>
                                          </p:val>
                                        </p:tav>
                                        <p:tav tm="100000">
                                          <p:val>
                                            <p:strVal val="#ppt_h"/>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300"/>
                                        <p:tgtEl>
                                          <p:spTgt spid="73"/>
                                        </p:tgtEl>
                                      </p:cBhvr>
                                    </p:animEffect>
                                  </p:childTnLst>
                                </p:cTn>
                              </p:par>
                            </p:childTnLst>
                          </p:cTn>
                        </p:par>
                        <p:par>
                          <p:cTn id="40" fill="hold">
                            <p:stCondLst>
                              <p:cond delay="4000"/>
                            </p:stCondLst>
                            <p:childTnLst>
                              <p:par>
                                <p:cTn id="41" presetID="23" presetClass="entr" presetSubtype="32"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strVal val="4*#ppt_w"/>
                                          </p:val>
                                        </p:tav>
                                        <p:tav tm="100000">
                                          <p:val>
                                            <p:strVal val="#ppt_w"/>
                                          </p:val>
                                        </p:tav>
                                      </p:tavLst>
                                    </p:anim>
                                    <p:anim calcmode="lin" valueType="num">
                                      <p:cBhvr>
                                        <p:cTn id="44" dur="500" fill="hold"/>
                                        <p:tgtEl>
                                          <p:spTgt spid="3"/>
                                        </p:tgtEl>
                                        <p:attrNameLst>
                                          <p:attrName>ppt_h</p:attrName>
                                        </p:attrNameLst>
                                      </p:cBhvr>
                                      <p:tavLst>
                                        <p:tav tm="0">
                                          <p:val>
                                            <p:strVal val="4*#ppt_h"/>
                                          </p:val>
                                        </p:tav>
                                        <p:tav tm="100000">
                                          <p:val>
                                            <p:strVal val="#ppt_h"/>
                                          </p:val>
                                        </p:tav>
                                      </p:tavLst>
                                    </p:anim>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117"/>
                                        </p:tgtEl>
                                        <p:attrNameLst>
                                          <p:attrName>style.visibility</p:attrName>
                                        </p:attrNameLst>
                                      </p:cBhvr>
                                      <p:to>
                                        <p:strVal val="visible"/>
                                      </p:to>
                                    </p:set>
                                    <p:animEffect transition="in" filter="wipe(down)">
                                      <p:cBhvr>
                                        <p:cTn id="48" dur="500"/>
                                        <p:tgtEl>
                                          <p:spTgt spid="117"/>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18"/>
                                        </p:tgtEl>
                                        <p:attrNameLst>
                                          <p:attrName>style.visibility</p:attrName>
                                        </p:attrNameLst>
                                      </p:cBhvr>
                                      <p:to>
                                        <p:strVal val="visible"/>
                                      </p:to>
                                    </p:set>
                                    <p:animEffect transition="in" filter="wipe(left)">
                                      <p:cBhvr>
                                        <p:cTn id="52" dur="300"/>
                                        <p:tgtEl>
                                          <p:spTgt spid="118"/>
                                        </p:tgtEl>
                                      </p:cBhvr>
                                    </p:animEffect>
                                  </p:childTnLst>
                                </p:cTn>
                              </p:par>
                            </p:childTnLst>
                          </p:cTn>
                        </p:par>
                        <p:par>
                          <p:cTn id="53" fill="hold">
                            <p:stCondLst>
                              <p:cond delay="5500"/>
                            </p:stCondLst>
                            <p:childTnLst>
                              <p:par>
                                <p:cTn id="54" presetID="23" presetClass="entr" presetSubtype="32"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strVal val="4*#ppt_w"/>
                                          </p:val>
                                        </p:tav>
                                        <p:tav tm="100000">
                                          <p:val>
                                            <p:strVal val="#ppt_w"/>
                                          </p:val>
                                        </p:tav>
                                      </p:tavLst>
                                    </p:anim>
                                    <p:anim calcmode="lin" valueType="num">
                                      <p:cBhvr>
                                        <p:cTn id="57" dur="500" fill="hold"/>
                                        <p:tgtEl>
                                          <p:spTgt spid="4"/>
                                        </p:tgtEl>
                                        <p:attrNameLst>
                                          <p:attrName>ppt_h</p:attrName>
                                        </p:attrNameLst>
                                      </p:cBhvr>
                                      <p:tavLst>
                                        <p:tav tm="0">
                                          <p:val>
                                            <p:strVal val="4*#ppt_h"/>
                                          </p:val>
                                        </p:tav>
                                        <p:tav tm="100000">
                                          <p:val>
                                            <p:strVal val="#ppt_h"/>
                                          </p:val>
                                        </p:tav>
                                      </p:tavLst>
                                    </p:anim>
                                  </p:childTnLst>
                                </p:cTn>
                              </p:par>
                            </p:childTnLst>
                          </p:cTn>
                        </p:par>
                        <p:par>
                          <p:cTn id="58" fill="hold">
                            <p:stCondLst>
                              <p:cond delay="6000"/>
                            </p:stCondLst>
                            <p:childTnLst>
                              <p:par>
                                <p:cTn id="59" presetID="22" presetClass="entr" presetSubtype="4" fill="hold" nodeType="afterEffect">
                                  <p:stCondLst>
                                    <p:cond delay="0"/>
                                  </p:stCondLst>
                                  <p:childTnLst>
                                    <p:set>
                                      <p:cBhvr>
                                        <p:cTn id="60" dur="1" fill="hold">
                                          <p:stCondLst>
                                            <p:cond delay="0"/>
                                          </p:stCondLst>
                                        </p:cTn>
                                        <p:tgtEl>
                                          <p:spTgt spid="123"/>
                                        </p:tgtEl>
                                        <p:attrNameLst>
                                          <p:attrName>style.visibility</p:attrName>
                                        </p:attrNameLst>
                                      </p:cBhvr>
                                      <p:to>
                                        <p:strVal val="visible"/>
                                      </p:to>
                                    </p:set>
                                    <p:animEffect transition="in" filter="wipe(down)">
                                      <p:cBhvr>
                                        <p:cTn id="61" dur="500"/>
                                        <p:tgtEl>
                                          <p:spTgt spid="123"/>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left)">
                                      <p:cBhvr>
                                        <p:cTn id="65" dur="300"/>
                                        <p:tgtEl>
                                          <p:spTgt spid="124"/>
                                        </p:tgtEl>
                                      </p:cBhvr>
                                    </p:animEffect>
                                  </p:childTnLst>
                                </p:cTn>
                              </p:par>
                            </p:childTnLst>
                          </p:cTn>
                        </p:par>
                        <p:par>
                          <p:cTn id="66" fill="hold">
                            <p:stCondLst>
                              <p:cond delay="7000"/>
                            </p:stCondLst>
                            <p:childTnLst>
                              <p:par>
                                <p:cTn id="67" presetID="23" presetClass="entr" presetSubtype="32"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strVal val="4*#ppt_w"/>
                                          </p:val>
                                        </p:tav>
                                        <p:tav tm="100000">
                                          <p:val>
                                            <p:strVal val="#ppt_w"/>
                                          </p:val>
                                        </p:tav>
                                      </p:tavLst>
                                    </p:anim>
                                    <p:anim calcmode="lin" valueType="num">
                                      <p:cBhvr>
                                        <p:cTn id="70" dur="500" fill="hold"/>
                                        <p:tgtEl>
                                          <p:spTgt spid="5"/>
                                        </p:tgtEl>
                                        <p:attrNameLst>
                                          <p:attrName>ppt_h</p:attrName>
                                        </p:attrNameLst>
                                      </p:cBhvr>
                                      <p:tavLst>
                                        <p:tav tm="0">
                                          <p:val>
                                            <p:strVal val="4*#ppt_h"/>
                                          </p:val>
                                        </p:tav>
                                        <p:tav tm="100000">
                                          <p:val>
                                            <p:strVal val="#ppt_h"/>
                                          </p:val>
                                        </p:tav>
                                      </p:tavLst>
                                    </p:anim>
                                  </p:childTnLst>
                                </p:cTn>
                              </p:par>
                            </p:childTnLst>
                          </p:cTn>
                        </p:par>
                        <p:par>
                          <p:cTn id="71" fill="hold">
                            <p:stCondLst>
                              <p:cond delay="7500"/>
                            </p:stCondLst>
                            <p:childTnLst>
                              <p:par>
                                <p:cTn id="72" presetID="22" presetClass="entr" presetSubtype="4" fill="hold" nodeType="afterEffect">
                                  <p:stCondLst>
                                    <p:cond delay="0"/>
                                  </p:stCondLst>
                                  <p:childTnLst>
                                    <p:set>
                                      <p:cBhvr>
                                        <p:cTn id="73" dur="1" fill="hold">
                                          <p:stCondLst>
                                            <p:cond delay="0"/>
                                          </p:stCondLst>
                                        </p:cTn>
                                        <p:tgtEl>
                                          <p:spTgt spid="129"/>
                                        </p:tgtEl>
                                        <p:attrNameLst>
                                          <p:attrName>style.visibility</p:attrName>
                                        </p:attrNameLst>
                                      </p:cBhvr>
                                      <p:to>
                                        <p:strVal val="visible"/>
                                      </p:to>
                                    </p:set>
                                    <p:animEffect transition="in" filter="wipe(down)">
                                      <p:cBhvr>
                                        <p:cTn id="74" dur="500"/>
                                        <p:tgtEl>
                                          <p:spTgt spid="129"/>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130"/>
                                        </p:tgtEl>
                                        <p:attrNameLst>
                                          <p:attrName>style.visibility</p:attrName>
                                        </p:attrNameLst>
                                      </p:cBhvr>
                                      <p:to>
                                        <p:strVal val="visible"/>
                                      </p:to>
                                    </p:set>
                                    <p:animEffect transition="in" filter="wipe(left)">
                                      <p:cBhvr>
                                        <p:cTn id="78" dur="3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50" grpId="0" bldLvl="0" animBg="1"/>
      <p:bldP spid="51" grpId="0" bldLvl="0" animBg="1"/>
      <p:bldP spid="52" grpId="0" bldLvl="0" animBg="1"/>
      <p:bldP spid="53" grpId="0" bldLvl="0" animBg="1"/>
      <p:bldP spid="54" grpId="0" bldLvl="0" animBg="1"/>
      <p:bldP spid="73" grpId="0"/>
      <p:bldP spid="118" grpId="0"/>
      <p:bldP spid="124" grpId="0"/>
      <p:bldP spid="1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7985"/>
            <a:ext cx="7775575"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《21 世纪创业》的作者杰夫里·A·第莫斯教授提出，好的商业机会有以下四个特征。</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676910" y="2785745"/>
            <a:ext cx="6588000" cy="2538095"/>
          </a:xfrm>
          <a:prstGeom prst="rect">
            <a:avLst/>
          </a:prstGeom>
        </p:spPr>
        <p:txBody>
          <a:bodyPr wrap="square" anchor="b" anchorCtr="0">
            <a:spAutoFit/>
          </a:bodyPr>
          <a:p>
            <a:pPr marR="0" lvl="0" indent="0" algn="l" defTabSz="914400" rtl="0" fontAlgn="auto">
              <a:lnSpc>
                <a:spcPct val="150000"/>
              </a:lnSpc>
              <a:spcBef>
                <a:spcPts val="0"/>
              </a:spcBef>
              <a:spcAft>
                <a:spcPts val="60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第一，它很能吸引顾客；</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fontAlgn="auto">
              <a:lnSpc>
                <a:spcPct val="150000"/>
              </a:lnSpc>
              <a:spcBef>
                <a:spcPts val="0"/>
              </a:spcBef>
              <a:spcAft>
                <a:spcPts val="60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第二，它能在你的商业环境中行得通；</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fontAlgn="auto">
              <a:lnSpc>
                <a:spcPct val="150000"/>
              </a:lnSpc>
              <a:spcBef>
                <a:spcPts val="0"/>
              </a:spcBef>
              <a:spcAft>
                <a:spcPts val="60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第三，它必须在机会之窗存在的期间被实施（注：机会之窗是指商业想法推广到市场上去所花的时间，若竞争者已经有了同样的思想，并把产品已推向市场，那么机会之窗也就关闭了）；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fontAlgn="auto">
              <a:lnSpc>
                <a:spcPct val="150000"/>
              </a:lnSpc>
              <a:spcBef>
                <a:spcPts val="0"/>
              </a:spcBef>
              <a:spcAft>
                <a:spcPts val="60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第四，你必须有资源（人、财、物、信息、时间）和技能才能创立业务。</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创业机会的基本特征</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tags/tag1.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MH" val="20161008230036"/>
  <p:tag name="MH_LIBRARY" val="CONTENTS"/>
  <p:tag name="MH_TYPE" val="OTHERS"/>
  <p:tag name="ID" val="553514"/>
</p:tagLst>
</file>

<file path=ppt/tags/tag4.xml><?xml version="1.0" encoding="utf-8"?>
<p:tagLst xmlns:p="http://schemas.openxmlformats.org/presentationml/2006/main">
  <p:tag name="MH" val="20161008230036"/>
  <p:tag name="MH_LIBRARY" val="CONTENTS"/>
  <p:tag name="MH_TYPE" val="OTHERS"/>
  <p:tag name="ID" val="553514"/>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ISPRING_SCORM_RATE_SLIDES" val="0"/>
  <p:tag name="ISPRING_SCORM_RATE_QUIZZES" val="0"/>
  <p:tag name="ISPRING_SCORM_PASSING_SCORE" val="0.000000"/>
  <p:tag name="ISPRING_ULTRA_SCORM_COURSE_ID" val="0E1D4189-C6CE-4E0A-8573-37DE6D2BCA2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C:\Users\codi\Desktop"/>
  <p:tag name="ISPRING_PRESENTATION_TITLE" val="演示文稿2"/>
  <p:tag name="ISPRING_FIRST_PUBLI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10334</Words>
  <Application>WPS 演示</Application>
  <PresentationFormat>宽屏</PresentationFormat>
  <Paragraphs>644</Paragraphs>
  <Slides>52</Slides>
  <Notes>25</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52</vt:i4>
      </vt:variant>
    </vt:vector>
  </HeadingPairs>
  <TitlesOfParts>
    <vt:vector size="83" baseType="lpstr">
      <vt:lpstr>Arial</vt:lpstr>
      <vt:lpstr>宋体</vt:lpstr>
      <vt:lpstr>Wingdings</vt:lpstr>
      <vt:lpstr>思源黑体</vt:lpstr>
      <vt:lpstr>Open Sans</vt:lpstr>
      <vt:lpstr>黑体</vt:lpstr>
      <vt:lpstr>字魂35号-经典雅黑</vt:lpstr>
      <vt:lpstr>思源黑体 CN Heavy</vt:lpstr>
      <vt:lpstr>微软雅黑</vt:lpstr>
      <vt:lpstr>Source Han Sans CN Normal</vt:lpstr>
      <vt:lpstr>字魂59号-创粗黑</vt:lpstr>
      <vt:lpstr>Arial Unicode MS</vt:lpstr>
      <vt:lpstr>Calibri Light</vt:lpstr>
      <vt:lpstr>Calibri</vt:lpstr>
      <vt:lpstr>等线</vt:lpstr>
      <vt:lpstr>楷体_GB2312</vt:lpstr>
      <vt:lpstr>BatangChe</vt:lpstr>
      <vt:lpstr>Lato</vt:lpstr>
      <vt:lpstr>Gill Sans</vt:lpstr>
      <vt:lpstr>Lato</vt:lpstr>
      <vt:lpstr>Source Sans Pro Light</vt:lpstr>
      <vt:lpstr>Lato Heavy</vt:lpstr>
      <vt:lpstr>Montserrat</vt:lpstr>
      <vt:lpstr>思源黑体 Medium</vt:lpstr>
      <vt:lpstr>華康圓體 Std W5</vt:lpstr>
      <vt:lpstr>Yu Gothic UI Semilight</vt:lpstr>
      <vt:lpstr>DFPYuanW5-GB5</vt:lpstr>
      <vt:lpstr>Gill Sans MT</vt:lpstr>
      <vt:lpstr>冬青黑体简体中文 W6</vt:lpstr>
      <vt:lpstr>方正黑体简体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Wavoy</dc:creator>
  <cp:lastModifiedBy>Love_Run</cp:lastModifiedBy>
  <cp:revision>26</cp:revision>
  <dcterms:created xsi:type="dcterms:W3CDTF">2019-11-11T11:40:00Z</dcterms:created>
  <dcterms:modified xsi:type="dcterms:W3CDTF">2020-02-19T11:08:40Z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